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8" r:id="rId5"/>
    <p:sldId id="259" r:id="rId6"/>
    <p:sldId id="260" r:id="rId7"/>
    <p:sldId id="261" r:id="rId8"/>
    <p:sldId id="262" r:id="rId9"/>
    <p:sldId id="263" r:id="rId10"/>
    <p:sldId id="264" r:id="rId11"/>
    <p:sldId id="266" r:id="rId12"/>
    <p:sldId id="269" r:id="rId13"/>
    <p:sldId id="270" r:id="rId14"/>
    <p:sldId id="267" r:id="rId15"/>
    <p:sldId id="271" r:id="rId16"/>
    <p:sldId id="272" r:id="rId17"/>
    <p:sldId id="268" r:id="rId18"/>
    <p:sldId id="274" r:id="rId19"/>
    <p:sldId id="275" r:id="rId20"/>
    <p:sldId id="276" r:id="rId21"/>
    <p:sldId id="277" r:id="rId22"/>
    <p:sldId id="278" r:id="rId23"/>
    <p:sldId id="280" r:id="rId24"/>
    <p:sldId id="281" r:id="rId25"/>
    <p:sldId id="279" r:id="rId26"/>
    <p:sldId id="282" r:id="rId27"/>
    <p:sldId id="283" r:id="rId28"/>
    <p:sldId id="284" r:id="rId29"/>
    <p:sldId id="285" r:id="rId30"/>
    <p:sldId id="286" r:id="rId31"/>
    <p:sldId id="287" r:id="rId32"/>
    <p:sldId id="288" r:id="rId33"/>
    <p:sldId id="289" r:id="rId34"/>
    <p:sldId id="290" r:id="rId35"/>
    <p:sldId id="292" r:id="rId36"/>
    <p:sldId id="293" r:id="rId37"/>
    <p:sldId id="294" r:id="rId38"/>
    <p:sldId id="295" r:id="rId39"/>
    <p:sldId id="296" r:id="rId40"/>
    <p:sldId id="297" r:id="rId41"/>
    <p:sldId id="298" r:id="rId42"/>
    <p:sldId id="300" r:id="rId43"/>
    <p:sldId id="301" r:id="rId44"/>
    <p:sldId id="299" r:id="rId45"/>
    <p:sldId id="302" r:id="rId46"/>
    <p:sldId id="303" r:id="rId47"/>
    <p:sldId id="304" r:id="rId48"/>
    <p:sldId id="305" r:id="rId49"/>
    <p:sldId id="307" r:id="rId50"/>
    <p:sldId id="308" r:id="rId51"/>
    <p:sldId id="306" r:id="rId52"/>
    <p:sldId id="309" r:id="rId53"/>
    <p:sldId id="310" r:id="rId54"/>
    <p:sldId id="311" r:id="rId55"/>
    <p:sldId id="312" r:id="rId56"/>
    <p:sldId id="313" r:id="rId57"/>
    <p:sldId id="314" r:id="rId58"/>
    <p:sldId id="315" r:id="rId59"/>
    <p:sldId id="316" r:id="rId60"/>
    <p:sldId id="317" r:id="rId61"/>
    <p:sldId id="321" r:id="rId62"/>
    <p:sldId id="322" r:id="rId63"/>
    <p:sldId id="319" r:id="rId64"/>
    <p:sldId id="320" r:id="rId65"/>
    <p:sldId id="323" r:id="rId66"/>
    <p:sldId id="324" r:id="rId67"/>
    <p:sldId id="325" r:id="rId68"/>
    <p:sldId id="326" r:id="rId69"/>
    <p:sldId id="327" r:id="rId70"/>
    <p:sldId id="328" r:id="rId71"/>
    <p:sldId id="329" r:id="rId72"/>
    <p:sldId id="330" r:id="rId73"/>
    <p:sldId id="331" r:id="rId74"/>
    <p:sldId id="332" r:id="rId75"/>
    <p:sldId id="336" r:id="rId76"/>
    <p:sldId id="337" r:id="rId77"/>
    <p:sldId id="338" r:id="rId78"/>
    <p:sldId id="339" r:id="rId79"/>
    <p:sldId id="333" r:id="rId80"/>
    <p:sldId id="334" r:id="rId81"/>
    <p:sldId id="335" r:id="rId82"/>
    <p:sldId id="340" r:id="rId83"/>
    <p:sldId id="341" r:id="rId84"/>
    <p:sldId id="34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11" d="100"/>
          <a:sy n="111" d="100"/>
        </p:scale>
        <p:origin x="3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5/30/2024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5/30/2024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5/30/2024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5/30/2024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5/30/2024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Iuv6hY6zsd0"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3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4.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google.com.au/url?sa=i&amp;source=imgres&amp;cd=&amp;cad=rja&amp;uact=8&amp;ved=0CAgQjRwwAGoVChMI_6ecyP_oxgIVpeCmCh3CZwA1&amp;url=https://www.emaze.com/@AOCTOCLW/Presentation-Name&amp;ei=womsVf--CqXBmwXCz4GoAw&amp;psig=AFQjCNEJyMXCsD1vmXdB9aktFk6v9l2zCA&amp;ust=1437457218287868"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google.com.au/url?sa=i&amp;source=imgres&amp;cd=&amp;cad=rja&amp;uact=8&amp;ved=0CAgQjRwwAGoVChMI9uHX9PzqxgIVQ9umCh1Zsw2S&amp;url=http://www.matrix44.net/cms/notes/opengl-3d-graphics/the-ads-lighting-model&amp;ei=aZOtVbaJJMO2mwXZ5raQCQ&amp;psig=AFQjCNHOrn0DkXfGCEaTL9tNLpAI0LJmPw&amp;ust=1437525225683445"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gif"/><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Waves</a:t>
            </a:r>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196997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581192" y="2180496"/>
            <a:ext cx="6886407" cy="4245704"/>
          </a:xfrm>
        </p:spPr>
        <p:txBody>
          <a:bodyPr>
            <a:normAutofit/>
          </a:bodyPr>
          <a:lstStyle/>
          <a:p>
            <a:r>
              <a:rPr lang="en-AU" sz="2400" dirty="0">
                <a:solidFill>
                  <a:srgbClr val="444444"/>
                </a:solidFill>
                <a:latin typeface="+mj-lt"/>
              </a:rPr>
              <a:t>The </a:t>
            </a:r>
            <a:r>
              <a:rPr lang="en-AU" sz="2400" b="1" dirty="0">
                <a:solidFill>
                  <a:srgbClr val="0066CC"/>
                </a:solidFill>
                <a:latin typeface="+mj-lt"/>
              </a:rPr>
              <a:t>frequency</a:t>
            </a:r>
            <a:r>
              <a:rPr lang="en-AU" sz="2400" dirty="0">
                <a:solidFill>
                  <a:srgbClr val="444444"/>
                </a:solidFill>
                <a:latin typeface="+mj-lt"/>
              </a:rPr>
              <a:t> of a wave is the </a:t>
            </a:r>
            <a:r>
              <a:rPr lang="en-AU" sz="2400" u="sng" dirty="0">
                <a:solidFill>
                  <a:srgbClr val="444444"/>
                </a:solidFill>
                <a:latin typeface="+mj-lt"/>
              </a:rPr>
              <a:t>number of crests</a:t>
            </a:r>
            <a:r>
              <a:rPr lang="en-AU" sz="2400" dirty="0">
                <a:solidFill>
                  <a:srgbClr val="444444"/>
                </a:solidFill>
                <a:latin typeface="+mj-lt"/>
              </a:rPr>
              <a:t> generated </a:t>
            </a:r>
            <a:r>
              <a:rPr lang="en-AU" sz="2400" i="1" dirty="0">
                <a:solidFill>
                  <a:srgbClr val="444444"/>
                </a:solidFill>
                <a:latin typeface="+mj-lt"/>
              </a:rPr>
              <a:t>per second</a:t>
            </a:r>
            <a:r>
              <a:rPr lang="en-AU" sz="2400" dirty="0">
                <a:solidFill>
                  <a:srgbClr val="444444"/>
                </a:solidFill>
                <a:latin typeface="+mj-lt"/>
              </a:rPr>
              <a:t>. It has the symbol </a:t>
            </a:r>
            <a:r>
              <a:rPr lang="en-AU" sz="2400" b="1" dirty="0">
                <a:solidFill>
                  <a:srgbClr val="444444"/>
                </a:solidFill>
                <a:latin typeface="+mj-lt"/>
              </a:rPr>
              <a:t>f</a:t>
            </a:r>
            <a:r>
              <a:rPr lang="en-AU" sz="2400" dirty="0">
                <a:solidFill>
                  <a:srgbClr val="444444"/>
                </a:solidFill>
                <a:latin typeface="+mj-lt"/>
              </a:rPr>
              <a:t> and two acceptable units; </a:t>
            </a:r>
            <a:r>
              <a:rPr lang="en-AU" sz="2400" u="sng" dirty="0">
                <a:solidFill>
                  <a:srgbClr val="444444"/>
                </a:solidFill>
                <a:latin typeface="+mj-lt"/>
              </a:rPr>
              <a:t>Hertz</a:t>
            </a:r>
            <a:r>
              <a:rPr lang="en-AU" sz="2400" dirty="0">
                <a:solidFill>
                  <a:srgbClr val="444444"/>
                </a:solidFill>
                <a:latin typeface="+mj-lt"/>
              </a:rPr>
              <a:t> (Hz) or s</a:t>
            </a:r>
            <a:r>
              <a:rPr lang="en-AU" sz="2400" baseline="30000" dirty="0">
                <a:solidFill>
                  <a:srgbClr val="444444"/>
                </a:solidFill>
                <a:latin typeface="+mj-lt"/>
              </a:rPr>
              <a:t>−1</a:t>
            </a:r>
            <a:r>
              <a:rPr lang="en-AU" sz="2400" dirty="0">
                <a:solidFill>
                  <a:srgbClr val="444444"/>
                </a:solidFill>
                <a:latin typeface="+mj-lt"/>
              </a:rPr>
              <a:t>. </a:t>
            </a:r>
          </a:p>
          <a:p>
            <a:r>
              <a:rPr lang="en-AU" sz="2400" dirty="0">
                <a:solidFill>
                  <a:srgbClr val="444444"/>
                </a:solidFill>
                <a:latin typeface="+mj-lt"/>
              </a:rPr>
              <a:t>The </a:t>
            </a:r>
            <a:r>
              <a:rPr lang="en-AU" sz="2400" b="1" dirty="0">
                <a:solidFill>
                  <a:srgbClr val="00868B"/>
                </a:solidFill>
                <a:latin typeface="+mj-lt"/>
              </a:rPr>
              <a:t>period</a:t>
            </a:r>
            <a:r>
              <a:rPr lang="en-AU" sz="2400" dirty="0">
                <a:solidFill>
                  <a:srgbClr val="444444"/>
                </a:solidFill>
                <a:latin typeface="+mj-lt"/>
              </a:rPr>
              <a:t> of a wave is the </a:t>
            </a:r>
            <a:r>
              <a:rPr lang="en-AU" sz="2400" b="1" dirty="0">
                <a:solidFill>
                  <a:srgbClr val="444444"/>
                </a:solidFill>
                <a:latin typeface="+mj-lt"/>
              </a:rPr>
              <a:t>time</a:t>
            </a:r>
            <a:r>
              <a:rPr lang="en-AU" sz="2400" dirty="0">
                <a:solidFill>
                  <a:srgbClr val="444444"/>
                </a:solidFill>
                <a:latin typeface="+mj-lt"/>
              </a:rPr>
              <a:t> it takes for the wave to repeat itself. It has the symbol </a:t>
            </a:r>
            <a:r>
              <a:rPr lang="en-AU" sz="2400" b="1" dirty="0">
                <a:solidFill>
                  <a:srgbClr val="444444"/>
                </a:solidFill>
                <a:latin typeface="+mj-lt"/>
              </a:rPr>
              <a:t>T</a:t>
            </a:r>
            <a:r>
              <a:rPr lang="en-AU" sz="2400" dirty="0">
                <a:solidFill>
                  <a:srgbClr val="444444"/>
                </a:solidFill>
                <a:latin typeface="+mj-lt"/>
              </a:rPr>
              <a:t> and units of </a:t>
            </a:r>
            <a:r>
              <a:rPr lang="en-AU" sz="2400" u="sng" dirty="0">
                <a:solidFill>
                  <a:srgbClr val="444444"/>
                </a:solidFill>
                <a:latin typeface="+mj-lt"/>
              </a:rPr>
              <a:t>seconds</a:t>
            </a:r>
            <a:r>
              <a:rPr lang="en-AU" sz="2400" dirty="0">
                <a:solidFill>
                  <a:srgbClr val="444444"/>
                </a:solidFill>
                <a:latin typeface="+mj-lt"/>
              </a:rPr>
              <a:t> (s).</a:t>
            </a:r>
          </a:p>
          <a:p>
            <a:r>
              <a:rPr lang="en-AU" sz="2400" dirty="0">
                <a:solidFill>
                  <a:srgbClr val="444444"/>
                </a:solidFill>
                <a:latin typeface="+mj-lt"/>
              </a:rPr>
              <a:t>Every wave propagates at a certain </a:t>
            </a:r>
            <a:r>
              <a:rPr lang="en-AU" sz="2400" b="1" dirty="0">
                <a:solidFill>
                  <a:srgbClr val="F30277"/>
                </a:solidFill>
                <a:latin typeface="+mj-lt"/>
              </a:rPr>
              <a:t>speed.</a:t>
            </a:r>
            <a:r>
              <a:rPr lang="en-AU" sz="2400" dirty="0">
                <a:solidFill>
                  <a:srgbClr val="444444"/>
                </a:solidFill>
                <a:latin typeface="+mj-lt"/>
              </a:rPr>
              <a:t> This is the rate at which the wave covers </a:t>
            </a:r>
            <a:r>
              <a:rPr lang="en-AU" sz="2400" u="sng" dirty="0">
                <a:solidFill>
                  <a:srgbClr val="444444"/>
                </a:solidFill>
                <a:latin typeface="+mj-lt"/>
              </a:rPr>
              <a:t>distance</a:t>
            </a:r>
            <a:r>
              <a:rPr lang="en-AU" sz="2400" dirty="0">
                <a:solidFill>
                  <a:srgbClr val="444444"/>
                </a:solidFill>
                <a:latin typeface="+mj-lt"/>
              </a:rPr>
              <a:t>. It has the symbol </a:t>
            </a:r>
            <a:r>
              <a:rPr lang="en-AU" sz="2400" b="1" dirty="0">
                <a:solidFill>
                  <a:srgbClr val="444444"/>
                </a:solidFill>
                <a:latin typeface="+mj-lt"/>
              </a:rPr>
              <a:t>v</a:t>
            </a:r>
            <a:r>
              <a:rPr lang="en-AU" sz="2400" dirty="0">
                <a:solidFill>
                  <a:srgbClr val="444444"/>
                </a:solidFill>
                <a:latin typeface="+mj-lt"/>
              </a:rPr>
              <a:t> and units of </a:t>
            </a:r>
            <a:r>
              <a:rPr lang="en-AU" sz="2400" b="1" dirty="0">
                <a:solidFill>
                  <a:srgbClr val="444444"/>
                </a:solidFill>
                <a:latin typeface="+mj-lt"/>
              </a:rPr>
              <a:t>metres per second</a:t>
            </a:r>
            <a:r>
              <a:rPr lang="en-AU" sz="2400" dirty="0">
                <a:solidFill>
                  <a:srgbClr val="444444"/>
                </a:solidFill>
                <a:latin typeface="+mj-lt"/>
              </a:rPr>
              <a:t> (ms</a:t>
            </a:r>
            <a:r>
              <a:rPr lang="en-AU" sz="2400" baseline="30000" dirty="0">
                <a:solidFill>
                  <a:srgbClr val="444444"/>
                </a:solidFill>
                <a:latin typeface="+mj-lt"/>
              </a:rPr>
              <a:t>−1</a:t>
            </a:r>
            <a:r>
              <a:rPr lang="en-AU" sz="2400" dirty="0">
                <a:solidFill>
                  <a:srgbClr val="444444"/>
                </a:solidFill>
                <a:latin typeface="+mj-lt"/>
              </a:rPr>
              <a:t>).</a:t>
            </a:r>
          </a:p>
          <a:p>
            <a:endParaRPr lang="en-AU" dirty="0"/>
          </a:p>
        </p:txBody>
      </p:sp>
      <p:pic>
        <p:nvPicPr>
          <p:cNvPr id="4098" name="Picture 2" descr="https://www.educationperfect.com/Images/Content/Geography/1394071196526-11223746-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691" y="3298933"/>
            <a:ext cx="4045117" cy="1746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3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Formulae and wave characteristics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r>
                        <a:rPr lang="en-AU" sz="2800" i="1" dirty="0" smtClean="0">
                          <a:solidFill>
                            <a:srgbClr val="444444"/>
                          </a:solidFill>
                          <a:latin typeface="Cambria Math" panose="02040503050406030204" pitchFamily="18" charset="0"/>
                        </a:rPr>
                        <m:t>𝑣</m:t>
                      </m:r>
                      <m:r>
                        <a:rPr lang="en-AU" sz="2800" i="1" dirty="0" smtClean="0">
                          <a:solidFill>
                            <a:srgbClr val="444444"/>
                          </a:solidFill>
                          <a:latin typeface="Cambria Math" panose="02040503050406030204" pitchFamily="18" charset="0"/>
                        </a:rPr>
                        <m:t>=</m:t>
                      </m:r>
                      <m:r>
                        <a:rPr lang="en-AU" sz="2800" i="1" dirty="0" err="1" smtClean="0">
                          <a:solidFill>
                            <a:srgbClr val="444444"/>
                          </a:solidFill>
                          <a:latin typeface="Cambria Math" panose="02040503050406030204" pitchFamily="18" charset="0"/>
                        </a:rPr>
                        <m:t>𝑓</m:t>
                      </m:r>
                      <m:r>
                        <a:rPr lang="en-AU" sz="2800" i="1" dirty="0" err="1" smtClean="0">
                          <a:solidFill>
                            <a:srgbClr val="444444"/>
                          </a:solidFill>
                          <a:latin typeface="Cambria Math" panose="02040503050406030204" pitchFamily="18" charset="0"/>
                        </a:rPr>
                        <m:t>𝜆</m:t>
                      </m:r>
                    </m:oMath>
                  </m:oMathPara>
                </a14:m>
                <a:endParaRPr lang="en-AU" sz="2800" dirty="0">
                  <a:solidFill>
                    <a:srgbClr val="444444"/>
                  </a:solidFill>
                  <a:latin typeface="+mj-lt"/>
                </a:endParaRPr>
              </a:p>
              <a:p>
                <a:pPr marL="0" indent="0">
                  <a:buNone/>
                </a:pPr>
                <a:r>
                  <a:rPr lang="en-AU" sz="2800" dirty="0">
                    <a:solidFill>
                      <a:srgbClr val="444444"/>
                    </a:solidFill>
                    <a:latin typeface="+mj-lt"/>
                  </a:rPr>
                  <a:t>Velocity (ms</a:t>
                </a:r>
                <a:r>
                  <a:rPr lang="en-AU" sz="2800" baseline="30000" dirty="0">
                    <a:solidFill>
                      <a:srgbClr val="444444"/>
                    </a:solidFill>
                    <a:latin typeface="+mj-lt"/>
                  </a:rPr>
                  <a:t>−1</a:t>
                </a:r>
                <a:r>
                  <a:rPr lang="en-AU" sz="2800" dirty="0">
                    <a:solidFill>
                      <a:srgbClr val="444444"/>
                    </a:solidFill>
                    <a:latin typeface="+mj-lt"/>
                  </a:rPr>
                  <a:t>) is seen to be the product of the frequency (Hz or s−1) and wavelength (m). </a:t>
                </a:r>
              </a:p>
              <a:p>
                <a:pPr marL="0" indent="0" algn="ctr">
                  <a:buNone/>
                </a:pPr>
                <a14:m>
                  <m:oMathPara xmlns:m="http://schemas.openxmlformats.org/officeDocument/2006/math">
                    <m:oMathParaPr>
                      <m:jc m:val="centerGroup"/>
                    </m:oMathParaPr>
                    <m:oMath xmlns:m="http://schemas.openxmlformats.org/officeDocument/2006/math">
                      <m:r>
                        <a:rPr lang="en-AU" sz="2800" i="1" dirty="0" smtClean="0">
                          <a:solidFill>
                            <a:srgbClr val="444444"/>
                          </a:solidFill>
                          <a:latin typeface="Cambria Math" panose="02040503050406030204" pitchFamily="18" charset="0"/>
                        </a:rPr>
                        <m:t>𝑓</m:t>
                      </m:r>
                      <m:r>
                        <a:rPr lang="en-AU" sz="2800" i="1" dirty="0" smtClean="0">
                          <a:solidFill>
                            <a:srgbClr val="444444"/>
                          </a:solidFill>
                          <a:latin typeface="Cambria Math" panose="02040503050406030204" pitchFamily="18" charset="0"/>
                        </a:rPr>
                        <m:t>=</m:t>
                      </m:r>
                      <m:f>
                        <m:fPr>
                          <m:ctrlPr>
                            <a:rPr lang="en-AU" sz="2800" b="0" i="1" dirty="0" smtClean="0">
                              <a:solidFill>
                                <a:srgbClr val="444444"/>
                              </a:solidFill>
                              <a:latin typeface="Cambria Math" panose="02040503050406030204" pitchFamily="18" charset="0"/>
                            </a:rPr>
                          </m:ctrlPr>
                        </m:fPr>
                        <m:num>
                          <m:r>
                            <a:rPr lang="en-AU" sz="2800" i="1" dirty="0" smtClean="0">
                              <a:solidFill>
                                <a:srgbClr val="444444"/>
                              </a:solidFill>
                              <a:latin typeface="Cambria Math" panose="02040503050406030204" pitchFamily="18" charset="0"/>
                            </a:rPr>
                            <m:t>1</m:t>
                          </m:r>
                        </m:num>
                        <m:den>
                          <m:r>
                            <a:rPr lang="en-AU" sz="2800" b="0" i="1" dirty="0" smtClean="0">
                              <a:solidFill>
                                <a:srgbClr val="444444"/>
                              </a:solidFill>
                              <a:latin typeface="Cambria Math" panose="02040503050406030204" pitchFamily="18" charset="0"/>
                            </a:rPr>
                            <m:t>𝑇</m:t>
                          </m:r>
                        </m:den>
                      </m:f>
                      <m:r>
                        <a:rPr lang="en-AU" sz="2800" i="1" dirty="0" smtClean="0">
                          <a:solidFill>
                            <a:srgbClr val="444444"/>
                          </a:solidFill>
                          <a:latin typeface="Cambria Math" panose="02040503050406030204" pitchFamily="18" charset="0"/>
                        </a:rPr>
                        <m:t>​</m:t>
                      </m:r>
                    </m:oMath>
                  </m:oMathPara>
                </a14:m>
                <a:endParaRPr lang="en-AU" sz="2800" dirty="0">
                  <a:solidFill>
                    <a:srgbClr val="444444"/>
                  </a:solidFill>
                  <a:latin typeface="+mj-lt"/>
                </a:endParaRPr>
              </a:p>
              <a:p>
                <a:pPr marL="0" indent="0">
                  <a:buNone/>
                </a:pPr>
                <a:r>
                  <a:rPr lang="en-AU" sz="2800" dirty="0">
                    <a:solidFill>
                      <a:srgbClr val="444444"/>
                    </a:solidFill>
                    <a:latin typeface="+mj-lt"/>
                  </a:rPr>
                  <a:t>Frequency (Hz or s</a:t>
                </a:r>
                <a:r>
                  <a:rPr lang="en-AU" sz="2800" baseline="30000" dirty="0">
                    <a:solidFill>
                      <a:srgbClr val="444444"/>
                    </a:solidFill>
                    <a:latin typeface="+mj-lt"/>
                  </a:rPr>
                  <a:t>−1</a:t>
                </a:r>
                <a:r>
                  <a:rPr lang="en-AU" sz="2800" dirty="0">
                    <a:solidFill>
                      <a:srgbClr val="444444"/>
                    </a:solidFill>
                    <a:latin typeface="+mj-lt"/>
                  </a:rPr>
                  <a:t>) is the inverse of time (s).</a:t>
                </a:r>
              </a:p>
              <a:p>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5" r="-773"/>
                </a:stretch>
              </a:blipFill>
            </p:spPr>
            <p:txBody>
              <a:bodyPr/>
              <a:lstStyle/>
              <a:p>
                <a:r>
                  <a:rPr lang="en-AU">
                    <a:noFill/>
                  </a:rPr>
                  <a:t> </a:t>
                </a:r>
              </a:p>
            </p:txBody>
          </p:sp>
        </mc:Fallback>
      </mc:AlternateContent>
      <p:pic>
        <p:nvPicPr>
          <p:cNvPr id="5122" name="Picture 2" descr="https://www.educationperfect.com/media/content/Science/1494824539.218361g/1494824542742-612229407596162-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807" y="3573462"/>
            <a:ext cx="3810000" cy="28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29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Wave Behaviours</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036242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Intentions</a:t>
            </a:r>
          </a:p>
        </p:txBody>
      </p:sp>
      <p:sp>
        <p:nvSpPr>
          <p:cNvPr id="3" name="Content Placeholder 2"/>
          <p:cNvSpPr>
            <a:spLocks noGrp="1"/>
          </p:cNvSpPr>
          <p:nvPr>
            <p:ph idx="1"/>
          </p:nvPr>
        </p:nvSpPr>
        <p:spPr/>
        <p:txBody>
          <a:bodyPr>
            <a:normAutofit/>
          </a:bodyPr>
          <a:lstStyle/>
          <a:p>
            <a:r>
              <a:rPr lang="en-AU" sz="2200" dirty="0"/>
              <a:t>Describe how a sound wave looks like.</a:t>
            </a:r>
          </a:p>
          <a:p>
            <a:r>
              <a:rPr lang="en-AU" sz="2200" dirty="0"/>
              <a:t>Define the terms reflection and refraction.</a:t>
            </a:r>
          </a:p>
          <a:p>
            <a:r>
              <a:rPr lang="en-AU" sz="2200" dirty="0"/>
              <a:t>Recall the factors that affect the speed of sound.</a:t>
            </a:r>
          </a:p>
          <a:p>
            <a:r>
              <a:rPr lang="en-AU" sz="2200" dirty="0"/>
              <a:t>Calculate the speed of sound from the wavelength and frequency of a wave.</a:t>
            </a:r>
          </a:p>
          <a:p>
            <a:endParaRPr lang="en-AU" sz="2400" dirty="0"/>
          </a:p>
        </p:txBody>
      </p:sp>
    </p:spTree>
    <p:extLst>
      <p:ext uri="{BB962C8B-B14F-4D97-AF65-F5344CB8AC3E}">
        <p14:creationId xmlns:p14="http://schemas.microsoft.com/office/powerpoint/2010/main" val="12219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Sound Waves</a:t>
            </a:r>
          </a:p>
        </p:txBody>
      </p:sp>
      <p:sp>
        <p:nvSpPr>
          <p:cNvPr id="3" name="Content Placeholder 2"/>
          <p:cNvSpPr>
            <a:spLocks noGrp="1"/>
          </p:cNvSpPr>
          <p:nvPr>
            <p:ph idx="1"/>
          </p:nvPr>
        </p:nvSpPr>
        <p:spPr>
          <a:xfrm>
            <a:off x="581193" y="2180496"/>
            <a:ext cx="7191208" cy="4677504"/>
          </a:xfrm>
        </p:spPr>
        <p:txBody>
          <a:bodyPr>
            <a:normAutofit/>
          </a:bodyPr>
          <a:lstStyle/>
          <a:p>
            <a:r>
              <a:rPr lang="en-AU" sz="2800" dirty="0"/>
              <a:t>are longitudinal</a:t>
            </a:r>
          </a:p>
          <a:p>
            <a:r>
              <a:rPr lang="en-AU" sz="2800" dirty="0"/>
              <a:t>amplitude (intensity of compression)relates to volume</a:t>
            </a:r>
          </a:p>
          <a:p>
            <a:r>
              <a:rPr lang="en-AU" sz="2800" dirty="0"/>
              <a:t>frequency relates to pitch</a:t>
            </a:r>
          </a:p>
          <a:p>
            <a:r>
              <a:rPr lang="en-AU" sz="2800" dirty="0"/>
              <a:t>Just like light, sound waves can be transmitted, reflected, refracted or diffracted</a:t>
            </a:r>
          </a:p>
          <a:p>
            <a:r>
              <a:rPr lang="en-AU" sz="2800" dirty="0"/>
              <a:t>The speed of sound depends on the medium it travels through: generally fastest through denser materials/solids</a:t>
            </a:r>
          </a:p>
          <a:p>
            <a:endParaRPr lang="en-AU" dirty="0"/>
          </a:p>
        </p:txBody>
      </p:sp>
      <p:pic>
        <p:nvPicPr>
          <p:cNvPr id="4" name="Picture 5" descr="http://www.midichords.com/ckeditor_assets/pictures/56/content_noise-2.png?13565206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756" y="2835796"/>
            <a:ext cx="5178946" cy="229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55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Reflection</a:t>
            </a:r>
          </a:p>
        </p:txBody>
      </p:sp>
      <p:sp>
        <p:nvSpPr>
          <p:cNvPr id="3" name="Content Placeholder 2"/>
          <p:cNvSpPr>
            <a:spLocks noGrp="1"/>
          </p:cNvSpPr>
          <p:nvPr>
            <p:ph idx="1"/>
          </p:nvPr>
        </p:nvSpPr>
        <p:spPr>
          <a:xfrm>
            <a:off x="581192" y="2180497"/>
            <a:ext cx="11029615" cy="2328004"/>
          </a:xfrm>
        </p:spPr>
        <p:txBody>
          <a:bodyPr/>
          <a:lstStyle/>
          <a:p>
            <a:pPr marL="0" indent="0" algn="ctr">
              <a:buNone/>
            </a:pPr>
            <a:r>
              <a:rPr lang="en-AU" sz="2800" b="1" dirty="0">
                <a:solidFill>
                  <a:srgbClr val="00B6EE"/>
                </a:solidFill>
                <a:latin typeface="+mj-lt"/>
              </a:rPr>
              <a:t>Reflection</a:t>
            </a:r>
            <a:r>
              <a:rPr lang="en-AU" sz="2800" b="1" dirty="0">
                <a:solidFill>
                  <a:srgbClr val="444444"/>
                </a:solidFill>
                <a:latin typeface="+mj-lt"/>
              </a:rPr>
              <a:t> occurs when waves bounce off a surface.</a:t>
            </a:r>
            <a:r>
              <a:rPr lang="en-AU" sz="2800" dirty="0">
                <a:solidFill>
                  <a:srgbClr val="444444"/>
                </a:solidFill>
                <a:latin typeface="+mj-lt"/>
              </a:rPr>
              <a:t> </a:t>
            </a:r>
          </a:p>
          <a:p>
            <a:r>
              <a:rPr lang="en-AU" sz="2800" b="1" dirty="0">
                <a:solidFill>
                  <a:srgbClr val="00B6EE"/>
                </a:solidFill>
                <a:latin typeface="+mj-lt"/>
              </a:rPr>
              <a:t>Reflection</a:t>
            </a:r>
            <a:r>
              <a:rPr lang="en-AU" sz="2800" dirty="0">
                <a:solidFill>
                  <a:srgbClr val="444444"/>
                </a:solidFill>
                <a:latin typeface="+mj-lt"/>
              </a:rPr>
              <a:t> is defined as when incident waves at a boundary change direction returning into the same medium according to the law of reflection.</a:t>
            </a:r>
          </a:p>
          <a:p>
            <a:endParaRPr lang="en-AU" dirty="0"/>
          </a:p>
        </p:txBody>
      </p:sp>
      <p:pic>
        <p:nvPicPr>
          <p:cNvPr id="6146" name="Picture 2" descr="https://www.educationperfect.com/media/content/Science/1453669831.512681g/1453669834075-3099919756093703-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149" y="3708400"/>
            <a:ext cx="3994151" cy="293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117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Reflection of Sound</a:t>
            </a:r>
          </a:p>
        </p:txBody>
      </p:sp>
      <p:sp>
        <p:nvSpPr>
          <p:cNvPr id="3" name="Content Placeholder 2"/>
          <p:cNvSpPr>
            <a:spLocks noGrp="1"/>
          </p:cNvSpPr>
          <p:nvPr>
            <p:ph idx="1"/>
          </p:nvPr>
        </p:nvSpPr>
        <p:spPr>
          <a:xfrm>
            <a:off x="581192" y="2180497"/>
            <a:ext cx="11029615" cy="2328004"/>
          </a:xfrm>
        </p:spPr>
        <p:txBody>
          <a:bodyPr/>
          <a:lstStyle/>
          <a:p>
            <a:r>
              <a:rPr lang="en-AU" sz="2800" dirty="0"/>
              <a:t>Sound obeys the law of reflection.</a:t>
            </a:r>
          </a:p>
          <a:p>
            <a:r>
              <a:rPr lang="en-AU" sz="2800" dirty="0"/>
              <a:t>Sound can also undergo total internal reflection, such as reverberation or  </a:t>
            </a:r>
          </a:p>
          <a:p>
            <a:pPr marL="0" indent="0">
              <a:buNone/>
            </a:pPr>
            <a:r>
              <a:rPr lang="en-AU" sz="2800" dirty="0"/>
              <a:t>	through stethoscope tubes.</a:t>
            </a:r>
          </a:p>
          <a:p>
            <a:endParaRPr lang="en-AU"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720" y="4306224"/>
            <a:ext cx="29432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120" y="4659776"/>
            <a:ext cx="3731879" cy="210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29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Doppler’s effect</a:t>
            </a:r>
          </a:p>
        </p:txBody>
      </p:sp>
      <p:sp>
        <p:nvSpPr>
          <p:cNvPr id="3" name="Content Placeholder 2"/>
          <p:cNvSpPr>
            <a:spLocks noGrp="1"/>
          </p:cNvSpPr>
          <p:nvPr>
            <p:ph idx="1"/>
          </p:nvPr>
        </p:nvSpPr>
        <p:spPr>
          <a:xfrm>
            <a:off x="581192" y="2180497"/>
            <a:ext cx="11029615" cy="2315304"/>
          </a:xfrm>
        </p:spPr>
        <p:txBody>
          <a:bodyPr>
            <a:normAutofit fontScale="92500" lnSpcReduction="20000"/>
          </a:bodyPr>
          <a:lstStyle/>
          <a:p>
            <a:r>
              <a:rPr lang="en-AU" sz="3000" dirty="0"/>
              <a:t>When the source of waves is approaching the receiver, each wave is emitted closer than the previous one. </a:t>
            </a:r>
          </a:p>
          <a:p>
            <a:r>
              <a:rPr lang="en-AU" sz="3000" dirty="0"/>
              <a:t>Since the wavelength decreases, the frequency increases.</a:t>
            </a:r>
          </a:p>
          <a:p>
            <a:r>
              <a:rPr lang="en-AU" sz="3000" dirty="0"/>
              <a:t>When the source of the sound moves away from the receiver,  the reverse occurs.</a:t>
            </a:r>
          </a:p>
          <a:p>
            <a:endParaRPr lang="en-AU"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6980" y="3735373"/>
            <a:ext cx="3851920" cy="288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597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Sound</a:t>
            </a:r>
          </a:p>
        </p:txBody>
      </p:sp>
      <p:sp>
        <p:nvSpPr>
          <p:cNvPr id="3" name="Content Placeholder 2"/>
          <p:cNvSpPr>
            <a:spLocks noGrp="1"/>
          </p:cNvSpPr>
          <p:nvPr>
            <p:ph idx="1"/>
          </p:nvPr>
        </p:nvSpPr>
        <p:spPr>
          <a:xfrm>
            <a:off x="581192" y="2180497"/>
            <a:ext cx="11029615" cy="2569304"/>
          </a:xfrm>
        </p:spPr>
        <p:txBody>
          <a:bodyPr/>
          <a:lstStyle/>
          <a:p>
            <a:r>
              <a:rPr lang="en-AU" sz="2400" b="1" dirty="0"/>
              <a:t>The speed of sound is determined by the medium it travels through.</a:t>
            </a:r>
            <a:endParaRPr lang="en-AU" sz="2400" dirty="0"/>
          </a:p>
          <a:p>
            <a:r>
              <a:rPr lang="en-AU" sz="2400" dirty="0"/>
              <a:t>Each medium has a different </a:t>
            </a:r>
            <a:r>
              <a:rPr lang="en-AU" sz="2400" b="1" dirty="0"/>
              <a:t>density</a:t>
            </a:r>
            <a:r>
              <a:rPr lang="en-AU" sz="2400" dirty="0"/>
              <a:t> and different </a:t>
            </a:r>
            <a:r>
              <a:rPr lang="en-AU" sz="2400" b="1" dirty="0"/>
              <a:t>elastic properties (elasticity).</a:t>
            </a:r>
            <a:r>
              <a:rPr lang="en-AU" sz="2400" dirty="0"/>
              <a:t> This means that the speed of sound changes depending on what it's travelling through.</a:t>
            </a:r>
          </a:p>
          <a:p>
            <a:r>
              <a:rPr lang="en-AU" sz="2400" dirty="0"/>
              <a:t>For example, sound travels faster through water than air.</a:t>
            </a:r>
          </a:p>
          <a:p>
            <a:endParaRPr lang="en-AU" dirty="0"/>
          </a:p>
        </p:txBody>
      </p:sp>
      <p:pic>
        <p:nvPicPr>
          <p:cNvPr id="7170" name="Picture 2" descr="https://www.educationperfect.com/media/content/Science/1549759386.204451g/1549759326124-997946065307140-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810" y="4479925"/>
            <a:ext cx="3368940" cy="237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071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sound and phases of matter</a:t>
            </a:r>
          </a:p>
        </p:txBody>
      </p:sp>
      <p:sp>
        <p:nvSpPr>
          <p:cNvPr id="3" name="Content Placeholder 2"/>
          <p:cNvSpPr>
            <a:spLocks noGrp="1"/>
          </p:cNvSpPr>
          <p:nvPr>
            <p:ph idx="1"/>
          </p:nvPr>
        </p:nvSpPr>
        <p:spPr>
          <a:xfrm>
            <a:off x="581192" y="2180497"/>
            <a:ext cx="11029615" cy="905604"/>
          </a:xfrm>
        </p:spPr>
        <p:txBody>
          <a:bodyPr/>
          <a:lstStyle/>
          <a:p>
            <a:pPr marL="0" indent="0" algn="ctr">
              <a:buNone/>
            </a:pPr>
            <a:r>
              <a:rPr lang="en-AU" b="1" dirty="0">
                <a:solidFill>
                  <a:srgbClr val="444444"/>
                </a:solidFill>
                <a:latin typeface="Arial" panose="020B0604020202020204" pitchFamily="34" charset="0"/>
              </a:rPr>
              <a:t>The </a:t>
            </a:r>
            <a:r>
              <a:rPr lang="en-AU" b="1" dirty="0">
                <a:solidFill>
                  <a:srgbClr val="0066CC"/>
                </a:solidFill>
                <a:latin typeface="Arial" panose="020B0604020202020204" pitchFamily="34" charset="0"/>
              </a:rPr>
              <a:t>phase</a:t>
            </a:r>
            <a:r>
              <a:rPr lang="en-AU" b="1" dirty="0">
                <a:solidFill>
                  <a:srgbClr val="444444"/>
                </a:solidFill>
                <a:latin typeface="Arial" panose="020B0604020202020204" pitchFamily="34" charset="0"/>
              </a:rPr>
              <a:t> of matter (e.g. whether it is </a:t>
            </a:r>
            <a:r>
              <a:rPr lang="en-AU" b="1" u="sng" dirty="0">
                <a:solidFill>
                  <a:srgbClr val="444444"/>
                </a:solidFill>
                <a:latin typeface="Arial" panose="020B0604020202020204" pitchFamily="34" charset="0"/>
              </a:rPr>
              <a:t>solid</a:t>
            </a:r>
            <a:r>
              <a:rPr lang="en-AU" b="1" dirty="0">
                <a:solidFill>
                  <a:srgbClr val="444444"/>
                </a:solidFill>
                <a:latin typeface="Arial" panose="020B0604020202020204" pitchFamily="34" charset="0"/>
              </a:rPr>
              <a:t>, </a:t>
            </a:r>
            <a:r>
              <a:rPr lang="en-AU" b="1" u="sng" dirty="0">
                <a:solidFill>
                  <a:srgbClr val="444444"/>
                </a:solidFill>
                <a:latin typeface="Arial" panose="020B0604020202020204" pitchFamily="34" charset="0"/>
              </a:rPr>
              <a:t>liquid</a:t>
            </a:r>
            <a:r>
              <a:rPr lang="en-AU" b="1" dirty="0">
                <a:solidFill>
                  <a:srgbClr val="444444"/>
                </a:solidFill>
                <a:latin typeface="Arial" panose="020B0604020202020204" pitchFamily="34" charset="0"/>
              </a:rPr>
              <a:t>, or </a:t>
            </a:r>
            <a:r>
              <a:rPr lang="en-AU" b="1" u="sng" dirty="0">
                <a:solidFill>
                  <a:srgbClr val="444444"/>
                </a:solidFill>
                <a:latin typeface="Arial" panose="020B0604020202020204" pitchFamily="34" charset="0"/>
              </a:rPr>
              <a:t>gas</a:t>
            </a:r>
            <a:r>
              <a:rPr lang="en-AU" b="1" dirty="0">
                <a:solidFill>
                  <a:srgbClr val="444444"/>
                </a:solidFill>
                <a:latin typeface="Arial" panose="020B0604020202020204" pitchFamily="34" charset="0"/>
              </a:rPr>
              <a:t>) has the largest impact on the </a:t>
            </a:r>
            <a:r>
              <a:rPr lang="en-AU" b="1" dirty="0">
                <a:solidFill>
                  <a:srgbClr val="64B131"/>
                </a:solidFill>
                <a:latin typeface="Arial" panose="020B0604020202020204" pitchFamily="34" charset="0"/>
              </a:rPr>
              <a:t>elastic properties</a:t>
            </a:r>
            <a:r>
              <a:rPr lang="en-AU" b="1" dirty="0">
                <a:solidFill>
                  <a:srgbClr val="444444"/>
                </a:solidFill>
                <a:latin typeface="Arial" panose="020B0604020202020204" pitchFamily="34" charset="0"/>
              </a:rPr>
              <a:t> of the medium.</a:t>
            </a:r>
          </a:p>
          <a:p>
            <a:endParaRPr lang="en-AU" dirty="0"/>
          </a:p>
        </p:txBody>
      </p:sp>
      <p:sp>
        <p:nvSpPr>
          <p:cNvPr id="4" name="Rectangle 3"/>
          <p:cNvSpPr/>
          <p:nvPr/>
        </p:nvSpPr>
        <p:spPr>
          <a:xfrm>
            <a:off x="393700" y="3086101"/>
            <a:ext cx="7073900" cy="1323439"/>
          </a:xfrm>
          <a:prstGeom prst="rect">
            <a:avLst/>
          </a:prstGeom>
        </p:spPr>
        <p:txBody>
          <a:bodyPr wrap="square">
            <a:spAutoFit/>
          </a:bodyPr>
          <a:lstStyle/>
          <a:p>
            <a:r>
              <a:rPr lang="en-AU" sz="2000" dirty="0">
                <a:solidFill>
                  <a:srgbClr val="444444"/>
                </a:solidFill>
                <a:latin typeface="+mj-lt"/>
              </a:rPr>
              <a:t>Sound travels fastest in </a:t>
            </a:r>
            <a:r>
              <a:rPr lang="en-AU" sz="2000" b="1" dirty="0">
                <a:solidFill>
                  <a:srgbClr val="444444"/>
                </a:solidFill>
                <a:latin typeface="+mj-lt"/>
              </a:rPr>
              <a:t>solids</a:t>
            </a:r>
            <a:r>
              <a:rPr lang="en-AU" sz="2000" dirty="0">
                <a:solidFill>
                  <a:srgbClr val="444444"/>
                </a:solidFill>
                <a:latin typeface="+mj-lt"/>
              </a:rPr>
              <a:t> because they have the </a:t>
            </a:r>
            <a:r>
              <a:rPr lang="en-AU" sz="2000" b="1" dirty="0">
                <a:solidFill>
                  <a:srgbClr val="00868B"/>
                </a:solidFill>
                <a:latin typeface="+mj-lt"/>
              </a:rPr>
              <a:t>strongest interactions</a:t>
            </a:r>
            <a:r>
              <a:rPr lang="en-AU" sz="2000" dirty="0">
                <a:solidFill>
                  <a:srgbClr val="444444"/>
                </a:solidFill>
                <a:latin typeface="+mj-lt"/>
              </a:rPr>
              <a:t> between particles. Strong interactions mean that particles </a:t>
            </a:r>
            <a:r>
              <a:rPr lang="en-AU" sz="2000" b="1" dirty="0">
                <a:solidFill>
                  <a:srgbClr val="00868B"/>
                </a:solidFill>
                <a:latin typeface="+mj-lt"/>
              </a:rPr>
              <a:t>respond rapidly to collisions,</a:t>
            </a:r>
            <a:r>
              <a:rPr lang="en-AU" sz="2000" dirty="0">
                <a:solidFill>
                  <a:srgbClr val="444444"/>
                </a:solidFill>
                <a:latin typeface="+mj-lt"/>
              </a:rPr>
              <a:t> allowing the wave to travel faster.</a:t>
            </a:r>
            <a:endParaRPr lang="en-AU" sz="2000" dirty="0">
              <a:latin typeface="+mj-lt"/>
            </a:endParaRPr>
          </a:p>
        </p:txBody>
      </p:sp>
      <p:pic>
        <p:nvPicPr>
          <p:cNvPr id="8194" name="Picture 2" descr="https://www.educationperfect.com/media/content/Science/1434322547.108111g/1434322541667-1807370867-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75" y="273376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895600" y="4383312"/>
            <a:ext cx="6096000" cy="707886"/>
          </a:xfrm>
          <a:prstGeom prst="rect">
            <a:avLst/>
          </a:prstGeom>
        </p:spPr>
        <p:txBody>
          <a:bodyPr>
            <a:spAutoFit/>
          </a:bodyPr>
          <a:lstStyle/>
          <a:p>
            <a:r>
              <a:rPr lang="en-AU" sz="2000" dirty="0">
                <a:solidFill>
                  <a:srgbClr val="444444"/>
                </a:solidFill>
                <a:latin typeface="+mj-lt"/>
              </a:rPr>
              <a:t>Sound travels slowest in </a:t>
            </a:r>
            <a:r>
              <a:rPr lang="en-AU" sz="2000" b="1" dirty="0">
                <a:solidFill>
                  <a:srgbClr val="444444"/>
                </a:solidFill>
                <a:latin typeface="+mj-lt"/>
              </a:rPr>
              <a:t>gases</a:t>
            </a:r>
            <a:r>
              <a:rPr lang="en-AU" sz="2000" dirty="0">
                <a:solidFill>
                  <a:srgbClr val="444444"/>
                </a:solidFill>
                <a:latin typeface="+mj-lt"/>
              </a:rPr>
              <a:t> because they have the </a:t>
            </a:r>
            <a:r>
              <a:rPr lang="en-AU" sz="2000" u="sng" dirty="0">
                <a:solidFill>
                  <a:srgbClr val="444444"/>
                </a:solidFill>
                <a:latin typeface="+mj-lt"/>
              </a:rPr>
              <a:t>weakest</a:t>
            </a:r>
            <a:r>
              <a:rPr lang="en-AU" sz="2000" dirty="0">
                <a:solidFill>
                  <a:srgbClr val="444444"/>
                </a:solidFill>
                <a:latin typeface="+mj-lt"/>
              </a:rPr>
              <a:t> interactions between particles.</a:t>
            </a:r>
            <a:endParaRPr lang="en-AU" sz="2000" dirty="0">
              <a:latin typeface="+mj-lt"/>
            </a:endParaRPr>
          </a:p>
        </p:txBody>
      </p:sp>
      <p:pic>
        <p:nvPicPr>
          <p:cNvPr id="6" name="Picture 5"/>
          <p:cNvPicPr>
            <a:picLocks noChangeAspect="1"/>
          </p:cNvPicPr>
          <p:nvPr/>
        </p:nvPicPr>
        <p:blipFill>
          <a:blip r:embed="rId3"/>
          <a:stretch>
            <a:fillRect/>
          </a:stretch>
        </p:blipFill>
        <p:spPr>
          <a:xfrm>
            <a:off x="3619500" y="5029643"/>
            <a:ext cx="5092700" cy="1802614"/>
          </a:xfrm>
          <a:prstGeom prst="rect">
            <a:avLst/>
          </a:prstGeom>
        </p:spPr>
      </p:pic>
    </p:spTree>
    <p:extLst>
      <p:ext uri="{BB962C8B-B14F-4D97-AF65-F5344CB8AC3E}">
        <p14:creationId xmlns:p14="http://schemas.microsoft.com/office/powerpoint/2010/main" val="29312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Introduction to waves</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496957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Density of the medium</a:t>
            </a:r>
          </a:p>
        </p:txBody>
      </p:sp>
      <p:sp>
        <p:nvSpPr>
          <p:cNvPr id="3" name="Content Placeholder 2"/>
          <p:cNvSpPr>
            <a:spLocks noGrp="1"/>
          </p:cNvSpPr>
          <p:nvPr>
            <p:ph idx="1"/>
          </p:nvPr>
        </p:nvSpPr>
        <p:spPr>
          <a:xfrm>
            <a:off x="581193" y="2180496"/>
            <a:ext cx="7572208" cy="4448904"/>
          </a:xfrm>
        </p:spPr>
        <p:txBody>
          <a:bodyPr>
            <a:normAutofit lnSpcReduction="10000"/>
          </a:bodyPr>
          <a:lstStyle/>
          <a:p>
            <a:pPr marL="0" indent="0" algn="ctr">
              <a:buNone/>
            </a:pPr>
            <a:r>
              <a:rPr lang="en-AU" sz="2400" b="1" dirty="0">
                <a:solidFill>
                  <a:srgbClr val="444444"/>
                </a:solidFill>
                <a:latin typeface="+mj-lt"/>
              </a:rPr>
              <a:t>After phase, </a:t>
            </a:r>
            <a:r>
              <a:rPr lang="en-AU" sz="2400" b="1" dirty="0">
                <a:solidFill>
                  <a:srgbClr val="571A98"/>
                </a:solidFill>
                <a:latin typeface="+mj-lt"/>
              </a:rPr>
              <a:t>density</a:t>
            </a:r>
            <a:r>
              <a:rPr lang="en-AU" sz="2400" b="1" dirty="0">
                <a:solidFill>
                  <a:srgbClr val="444444"/>
                </a:solidFill>
                <a:latin typeface="+mj-lt"/>
              </a:rPr>
              <a:t> of the medium has the largest effect on the </a:t>
            </a:r>
            <a:r>
              <a:rPr lang="en-AU" sz="2400" b="1" dirty="0">
                <a:solidFill>
                  <a:srgbClr val="F30277"/>
                </a:solidFill>
                <a:latin typeface="+mj-lt"/>
              </a:rPr>
              <a:t>wave speed.</a:t>
            </a:r>
            <a:endParaRPr lang="en-AU" sz="2400" dirty="0">
              <a:solidFill>
                <a:srgbClr val="444444"/>
              </a:solidFill>
              <a:latin typeface="+mj-lt"/>
            </a:endParaRPr>
          </a:p>
          <a:p>
            <a:r>
              <a:rPr lang="en-AU" sz="2400" dirty="0">
                <a:solidFill>
                  <a:srgbClr val="444444"/>
                </a:solidFill>
                <a:latin typeface="+mj-lt"/>
              </a:rPr>
              <a:t>If two media are the </a:t>
            </a:r>
            <a:r>
              <a:rPr lang="en-AU" sz="2400" b="1" dirty="0">
                <a:solidFill>
                  <a:srgbClr val="0066CC"/>
                </a:solidFill>
                <a:latin typeface="+mj-lt"/>
              </a:rPr>
              <a:t>same phase</a:t>
            </a:r>
            <a:r>
              <a:rPr lang="en-AU" sz="2400" dirty="0">
                <a:solidFill>
                  <a:srgbClr val="444444"/>
                </a:solidFill>
                <a:latin typeface="+mj-lt"/>
              </a:rPr>
              <a:t> but have different </a:t>
            </a:r>
            <a:r>
              <a:rPr lang="en-AU" sz="2400" b="1" dirty="0">
                <a:solidFill>
                  <a:srgbClr val="571A98"/>
                </a:solidFill>
                <a:latin typeface="+mj-lt"/>
              </a:rPr>
              <a:t>densities,</a:t>
            </a:r>
            <a:r>
              <a:rPr lang="en-AU" sz="2400" dirty="0">
                <a:solidFill>
                  <a:srgbClr val="444444"/>
                </a:solidFill>
                <a:latin typeface="+mj-lt"/>
              </a:rPr>
              <a:t> sound will travel at </a:t>
            </a:r>
            <a:r>
              <a:rPr lang="en-AU" sz="2400" b="1" dirty="0">
                <a:solidFill>
                  <a:srgbClr val="F30277"/>
                </a:solidFill>
                <a:latin typeface="+mj-lt"/>
              </a:rPr>
              <a:t>different speeds</a:t>
            </a:r>
            <a:r>
              <a:rPr lang="en-AU" sz="2400" dirty="0">
                <a:solidFill>
                  <a:srgbClr val="444444"/>
                </a:solidFill>
                <a:latin typeface="+mj-lt"/>
              </a:rPr>
              <a:t> through these two media.</a:t>
            </a:r>
          </a:p>
          <a:p>
            <a:r>
              <a:rPr lang="en-AU" sz="2400" b="1" dirty="0">
                <a:solidFill>
                  <a:srgbClr val="571A98"/>
                </a:solidFill>
                <a:latin typeface="+mj-lt"/>
              </a:rPr>
              <a:t>High density</a:t>
            </a:r>
            <a:r>
              <a:rPr lang="en-AU" sz="2400" dirty="0">
                <a:solidFill>
                  <a:srgbClr val="444444"/>
                </a:solidFill>
                <a:latin typeface="+mj-lt"/>
              </a:rPr>
              <a:t> in </a:t>
            </a:r>
            <a:r>
              <a:rPr lang="en-AU" sz="2400" b="1" dirty="0">
                <a:solidFill>
                  <a:srgbClr val="444444"/>
                </a:solidFill>
                <a:latin typeface="+mj-lt"/>
              </a:rPr>
              <a:t>solids</a:t>
            </a:r>
            <a:r>
              <a:rPr lang="en-AU" sz="2400" dirty="0">
                <a:solidFill>
                  <a:srgbClr val="444444"/>
                </a:solidFill>
                <a:latin typeface="+mj-lt"/>
              </a:rPr>
              <a:t> results in sound travelling </a:t>
            </a:r>
            <a:r>
              <a:rPr lang="en-AU" sz="2400" b="1" dirty="0">
                <a:solidFill>
                  <a:srgbClr val="00868B"/>
                </a:solidFill>
                <a:latin typeface="+mj-lt"/>
              </a:rPr>
              <a:t>more slowly.</a:t>
            </a:r>
            <a:r>
              <a:rPr lang="en-AU" sz="2400" dirty="0">
                <a:solidFill>
                  <a:srgbClr val="444444"/>
                </a:solidFill>
                <a:latin typeface="+mj-lt"/>
              </a:rPr>
              <a:t> This is because the </a:t>
            </a:r>
            <a:r>
              <a:rPr lang="en-AU" sz="2400" b="1" dirty="0">
                <a:solidFill>
                  <a:srgbClr val="00868B"/>
                </a:solidFill>
                <a:latin typeface="+mj-lt"/>
              </a:rPr>
              <a:t>interactions</a:t>
            </a:r>
            <a:r>
              <a:rPr lang="en-AU" sz="2400" dirty="0">
                <a:solidFill>
                  <a:srgbClr val="444444"/>
                </a:solidFill>
                <a:latin typeface="+mj-lt"/>
              </a:rPr>
              <a:t> between the neighbouring particles occur more slowly as it requires more energy to move the larger particles. In </a:t>
            </a:r>
            <a:r>
              <a:rPr lang="en-AU" sz="2400" b="1" dirty="0">
                <a:solidFill>
                  <a:srgbClr val="444444"/>
                </a:solidFill>
                <a:latin typeface="+mj-lt"/>
              </a:rPr>
              <a:t>gases,</a:t>
            </a:r>
            <a:r>
              <a:rPr lang="en-AU" sz="2400" dirty="0">
                <a:solidFill>
                  <a:srgbClr val="444444"/>
                </a:solidFill>
                <a:latin typeface="+mj-lt"/>
              </a:rPr>
              <a:t> however, higher density often reflects particles being closer together, so sound often travels </a:t>
            </a:r>
            <a:r>
              <a:rPr lang="en-AU" sz="2400" b="1" dirty="0">
                <a:solidFill>
                  <a:srgbClr val="00868B"/>
                </a:solidFill>
                <a:latin typeface="+mj-lt"/>
              </a:rPr>
              <a:t>faster in denser gases.</a:t>
            </a:r>
            <a:endParaRPr lang="en-AU" sz="2400" dirty="0">
              <a:solidFill>
                <a:srgbClr val="444444"/>
              </a:solidFill>
              <a:latin typeface="+mj-lt"/>
            </a:endParaRPr>
          </a:p>
          <a:p>
            <a:endParaRPr lang="en-AU" dirty="0"/>
          </a:p>
        </p:txBody>
      </p:sp>
      <p:pic>
        <p:nvPicPr>
          <p:cNvPr id="4" name="1520471184.057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05682" y="2590799"/>
            <a:ext cx="2905126" cy="2905126"/>
          </a:xfrm>
          <a:prstGeom prst="rect">
            <a:avLst/>
          </a:prstGeom>
        </p:spPr>
      </p:pic>
    </p:spTree>
    <p:extLst>
      <p:ext uri="{BB962C8B-B14F-4D97-AF65-F5344CB8AC3E}">
        <p14:creationId xmlns:p14="http://schemas.microsoft.com/office/powerpoint/2010/main" val="320322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Diffraction of sound waves</a:t>
            </a:r>
          </a:p>
        </p:txBody>
      </p:sp>
      <p:sp>
        <p:nvSpPr>
          <p:cNvPr id="3" name="Content Placeholder 2"/>
          <p:cNvSpPr>
            <a:spLocks noGrp="1"/>
          </p:cNvSpPr>
          <p:nvPr>
            <p:ph idx="1"/>
          </p:nvPr>
        </p:nvSpPr>
        <p:spPr>
          <a:xfrm>
            <a:off x="581192" y="2180497"/>
            <a:ext cx="11029615" cy="2709004"/>
          </a:xfrm>
        </p:spPr>
        <p:txBody>
          <a:bodyPr/>
          <a:lstStyle/>
          <a:p>
            <a:r>
              <a:rPr lang="en-AU" sz="2800" dirty="0"/>
              <a:t>Sound waves spread out from the source.</a:t>
            </a:r>
          </a:p>
          <a:p>
            <a:r>
              <a:rPr lang="en-AU" sz="2800" dirty="0"/>
              <a:t>Waves bend around corners or obstacles by diffraction.</a:t>
            </a:r>
          </a:p>
          <a:p>
            <a:r>
              <a:rPr lang="en-AU" sz="2800" dirty="0"/>
              <a:t>Longer wavelengths (lower frequencies) are diffracted more than shorter wavelengths (higher frequencies).  (diffraction does not change the speed, frequency or wavelength) </a:t>
            </a:r>
          </a:p>
          <a:p>
            <a:endParaRPr lang="en-AU"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705" y="4386705"/>
            <a:ext cx="47625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250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Refraction of sound</a:t>
            </a:r>
          </a:p>
        </p:txBody>
      </p:sp>
      <p:sp>
        <p:nvSpPr>
          <p:cNvPr id="3" name="Content Placeholder 2"/>
          <p:cNvSpPr>
            <a:spLocks noGrp="1"/>
          </p:cNvSpPr>
          <p:nvPr>
            <p:ph idx="1"/>
          </p:nvPr>
        </p:nvSpPr>
        <p:spPr>
          <a:xfrm>
            <a:off x="581192" y="2180497"/>
            <a:ext cx="11029615" cy="2035904"/>
          </a:xfrm>
        </p:spPr>
        <p:txBody>
          <a:bodyPr/>
          <a:lstStyle/>
          <a:p>
            <a:r>
              <a:rPr lang="en-AU" sz="2800" dirty="0"/>
              <a:t>Sound waves will refract as they move from one medium to another. The frequency does not change, but the wavelength will change as the wave’s speed slows down or speeds up. </a:t>
            </a:r>
          </a:p>
          <a:p>
            <a:endParaRPr lang="en-AU"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120" y="3810000"/>
            <a:ext cx="4637980" cy="259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6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Waves &amp; Mediums</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606549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Intentions</a:t>
            </a:r>
          </a:p>
        </p:txBody>
      </p:sp>
      <p:sp>
        <p:nvSpPr>
          <p:cNvPr id="3" name="Content Placeholder 2"/>
          <p:cNvSpPr>
            <a:spLocks noGrp="1"/>
          </p:cNvSpPr>
          <p:nvPr>
            <p:ph idx="1"/>
          </p:nvPr>
        </p:nvSpPr>
        <p:spPr/>
        <p:txBody>
          <a:bodyPr>
            <a:normAutofit/>
          </a:bodyPr>
          <a:lstStyle/>
          <a:p>
            <a:r>
              <a:rPr lang="en-AU" sz="2200" dirty="0"/>
              <a:t>Define the terms diffraction and superposition.</a:t>
            </a:r>
          </a:p>
          <a:p>
            <a:r>
              <a:rPr lang="en-AU" sz="2200" dirty="0"/>
              <a:t>Apply the principle of superposition to determine the resultant amplitude of two simple waves.</a:t>
            </a:r>
          </a:p>
          <a:p>
            <a:r>
              <a:rPr lang="en-AU" sz="2200" dirty="0"/>
              <a:t>Explain constructive interference and destructive interference of two simple waves.</a:t>
            </a:r>
          </a:p>
          <a:p>
            <a:r>
              <a:rPr lang="en-AU" sz="2200" dirty="0"/>
              <a:t>Explain the formation of standing waves in terms of superposition with reference to constructive and destructive interference, and nodes and antinodes.</a:t>
            </a:r>
          </a:p>
          <a:p>
            <a:endParaRPr lang="en-AU" sz="2400" dirty="0"/>
          </a:p>
        </p:txBody>
      </p:sp>
    </p:spTree>
    <p:extLst>
      <p:ext uri="{BB962C8B-B14F-4D97-AF65-F5344CB8AC3E}">
        <p14:creationId xmlns:p14="http://schemas.microsoft.com/office/powerpoint/2010/main" val="1052914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than One wave</a:t>
            </a:r>
          </a:p>
        </p:txBody>
      </p:sp>
      <p:sp>
        <p:nvSpPr>
          <p:cNvPr id="3" name="Content Placeholder 2"/>
          <p:cNvSpPr>
            <a:spLocks noGrp="1"/>
          </p:cNvSpPr>
          <p:nvPr>
            <p:ph idx="1"/>
          </p:nvPr>
        </p:nvSpPr>
        <p:spPr>
          <a:xfrm>
            <a:off x="581192" y="2180497"/>
            <a:ext cx="11029615" cy="2061304"/>
          </a:xfrm>
        </p:spPr>
        <p:txBody>
          <a:bodyPr/>
          <a:lstStyle/>
          <a:p>
            <a:pPr marL="0" indent="0" algn="ctr">
              <a:buNone/>
            </a:pPr>
            <a:r>
              <a:rPr lang="en-AU" b="1" dirty="0">
                <a:solidFill>
                  <a:srgbClr val="444444"/>
                </a:solidFill>
                <a:latin typeface="Arial" panose="020B0604020202020204" pitchFamily="34" charset="0"/>
              </a:rPr>
              <a:t>So far, you have been learning about a </a:t>
            </a:r>
            <a:r>
              <a:rPr lang="en-AU" b="1" dirty="0">
                <a:solidFill>
                  <a:srgbClr val="0066CC"/>
                </a:solidFill>
                <a:latin typeface="Arial" panose="020B0604020202020204" pitchFamily="34" charset="0"/>
              </a:rPr>
              <a:t>single wave</a:t>
            </a:r>
            <a:r>
              <a:rPr lang="en-AU" b="1" dirty="0">
                <a:solidFill>
                  <a:srgbClr val="444444"/>
                </a:solidFill>
                <a:latin typeface="Arial" panose="020B0604020202020204" pitchFamily="34" charset="0"/>
              </a:rPr>
              <a:t> and its properties.</a:t>
            </a:r>
            <a:r>
              <a:rPr lang="en-AU" dirty="0">
                <a:solidFill>
                  <a:srgbClr val="444444"/>
                </a:solidFill>
                <a:latin typeface="Arial" panose="020B0604020202020204" pitchFamily="34" charset="0"/>
              </a:rPr>
              <a:t> </a:t>
            </a:r>
          </a:p>
          <a:p>
            <a:r>
              <a:rPr lang="en-AU" dirty="0">
                <a:solidFill>
                  <a:srgbClr val="444444"/>
                </a:solidFill>
                <a:latin typeface="Arial" panose="020B0604020202020204" pitchFamily="34" charset="0"/>
              </a:rPr>
              <a:t>But have you thought about what happens if there is </a:t>
            </a:r>
            <a:r>
              <a:rPr lang="en-AU" b="1" dirty="0">
                <a:solidFill>
                  <a:srgbClr val="571A98"/>
                </a:solidFill>
                <a:latin typeface="Arial" panose="020B0604020202020204" pitchFamily="34" charset="0"/>
              </a:rPr>
              <a:t>more than one wave?</a:t>
            </a:r>
            <a:r>
              <a:rPr lang="en-AU" dirty="0">
                <a:solidFill>
                  <a:srgbClr val="444444"/>
                </a:solidFill>
                <a:latin typeface="Arial" panose="020B0604020202020204" pitchFamily="34" charset="0"/>
              </a:rPr>
              <a:t> </a:t>
            </a:r>
          </a:p>
          <a:p>
            <a:r>
              <a:rPr lang="en-AU" dirty="0">
                <a:solidFill>
                  <a:srgbClr val="444444"/>
                </a:solidFill>
                <a:latin typeface="Arial" panose="020B0604020202020204" pitchFamily="34" charset="0"/>
              </a:rPr>
              <a:t>What happens if there are </a:t>
            </a:r>
            <a:r>
              <a:rPr lang="en-AU" dirty="0">
                <a:solidFill>
                  <a:srgbClr val="444444"/>
                </a:solidFill>
                <a:latin typeface="KaTeX_Main"/>
              </a:rPr>
              <a:t>2</a:t>
            </a:r>
            <a:r>
              <a:rPr lang="en-AU" dirty="0">
                <a:solidFill>
                  <a:srgbClr val="444444"/>
                </a:solidFill>
                <a:latin typeface="Arial" panose="020B0604020202020204" pitchFamily="34" charset="0"/>
              </a:rPr>
              <a:t> sources of waves, such as </a:t>
            </a:r>
            <a:r>
              <a:rPr lang="en-AU" dirty="0">
                <a:solidFill>
                  <a:srgbClr val="444444"/>
                </a:solidFill>
                <a:latin typeface="KaTeX_Main"/>
              </a:rPr>
              <a:t>2</a:t>
            </a:r>
            <a:r>
              <a:rPr lang="en-AU" dirty="0">
                <a:solidFill>
                  <a:srgbClr val="444444"/>
                </a:solidFill>
                <a:latin typeface="Arial" panose="020B0604020202020204" pitchFamily="34" charset="0"/>
              </a:rPr>
              <a:t> speakers? </a:t>
            </a:r>
          </a:p>
          <a:p>
            <a:r>
              <a:rPr lang="en-AU" dirty="0">
                <a:solidFill>
                  <a:srgbClr val="444444"/>
                </a:solidFill>
                <a:latin typeface="Arial" panose="020B0604020202020204" pitchFamily="34" charset="0"/>
              </a:rPr>
              <a:t>How will the </a:t>
            </a:r>
            <a:r>
              <a:rPr lang="en-AU" dirty="0">
                <a:solidFill>
                  <a:srgbClr val="444444"/>
                </a:solidFill>
                <a:latin typeface="KaTeX_Main"/>
              </a:rPr>
              <a:t>2</a:t>
            </a:r>
            <a:r>
              <a:rPr lang="en-AU" dirty="0">
                <a:solidFill>
                  <a:srgbClr val="444444"/>
                </a:solidFill>
                <a:latin typeface="Arial" panose="020B0604020202020204" pitchFamily="34" charset="0"/>
              </a:rPr>
              <a:t> waves interact with each other?</a:t>
            </a:r>
          </a:p>
          <a:p>
            <a:endParaRPr lang="en-AU" dirty="0"/>
          </a:p>
        </p:txBody>
      </p:sp>
      <p:pic>
        <p:nvPicPr>
          <p:cNvPr id="4" name="1509316096.540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65574" y="3746500"/>
            <a:ext cx="2943225" cy="3018692"/>
          </a:xfrm>
          <a:prstGeom prst="rect">
            <a:avLst/>
          </a:prstGeom>
        </p:spPr>
      </p:pic>
    </p:spTree>
    <p:extLst>
      <p:ext uri="{BB962C8B-B14F-4D97-AF65-F5344CB8AC3E}">
        <p14:creationId xmlns:p14="http://schemas.microsoft.com/office/powerpoint/2010/main" val="111070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Superposition</a:t>
            </a:r>
          </a:p>
        </p:txBody>
      </p:sp>
      <p:sp>
        <p:nvSpPr>
          <p:cNvPr id="3" name="Content Placeholder 2"/>
          <p:cNvSpPr>
            <a:spLocks noGrp="1"/>
          </p:cNvSpPr>
          <p:nvPr>
            <p:ph idx="1"/>
          </p:nvPr>
        </p:nvSpPr>
        <p:spPr>
          <a:xfrm>
            <a:off x="581192" y="1812196"/>
            <a:ext cx="11029615" cy="3678303"/>
          </a:xfrm>
        </p:spPr>
        <p:txBody>
          <a:bodyPr>
            <a:normAutofit fontScale="92500"/>
          </a:bodyPr>
          <a:lstStyle/>
          <a:p>
            <a:pPr marL="0" indent="0" algn="ctr">
              <a:buNone/>
            </a:pPr>
            <a:r>
              <a:rPr lang="en-AU" sz="2400" b="1" dirty="0">
                <a:solidFill>
                  <a:srgbClr val="F30277"/>
                </a:solidFill>
                <a:latin typeface="+mj-lt"/>
              </a:rPr>
              <a:t>Superposition</a:t>
            </a:r>
            <a:r>
              <a:rPr lang="en-AU" sz="2400" b="1" dirty="0">
                <a:solidFill>
                  <a:srgbClr val="444444"/>
                </a:solidFill>
                <a:latin typeface="+mj-lt"/>
              </a:rPr>
              <a:t> refers to the process that happens when two waves meet.</a:t>
            </a:r>
          </a:p>
          <a:p>
            <a:pPr>
              <a:buFont typeface="Arial" panose="020B0604020202020204" pitchFamily="34" charset="0"/>
              <a:buChar char="•"/>
            </a:pPr>
            <a:r>
              <a:rPr lang="en-AU" sz="2400" dirty="0">
                <a:solidFill>
                  <a:srgbClr val="444444"/>
                </a:solidFill>
                <a:latin typeface="+mj-lt"/>
              </a:rPr>
              <a:t>The </a:t>
            </a:r>
            <a:r>
              <a:rPr lang="en-AU" sz="2400" b="1" dirty="0">
                <a:solidFill>
                  <a:srgbClr val="0066CC"/>
                </a:solidFill>
                <a:latin typeface="+mj-lt"/>
              </a:rPr>
              <a:t>waves</a:t>
            </a:r>
            <a:r>
              <a:rPr lang="en-AU" sz="2400" dirty="0">
                <a:solidFill>
                  <a:srgbClr val="444444"/>
                </a:solidFill>
                <a:latin typeface="+mj-lt"/>
              </a:rPr>
              <a:t> pass through each other.</a:t>
            </a:r>
          </a:p>
          <a:p>
            <a:pPr>
              <a:buFont typeface="Arial" panose="020B0604020202020204" pitchFamily="34" charset="0"/>
              <a:buChar char="•"/>
            </a:pPr>
            <a:r>
              <a:rPr lang="en-AU" sz="2400" dirty="0">
                <a:solidFill>
                  <a:srgbClr val="444444"/>
                </a:solidFill>
                <a:latin typeface="+mj-lt"/>
              </a:rPr>
              <a:t>As they do so, their amplitudes are combined.</a:t>
            </a:r>
          </a:p>
          <a:p>
            <a:pPr>
              <a:buFont typeface="Arial" panose="020B0604020202020204" pitchFamily="34" charset="0"/>
              <a:buChar char="•"/>
            </a:pPr>
            <a:r>
              <a:rPr lang="en-AU" sz="2400" dirty="0">
                <a:solidFill>
                  <a:srgbClr val="444444"/>
                </a:solidFill>
                <a:latin typeface="+mj-lt"/>
              </a:rPr>
              <a:t>If the waves match, such as both having crests, or both having troughs, the amplitudes add together. This is known as </a:t>
            </a:r>
            <a:r>
              <a:rPr lang="en-AU" sz="2400" b="1" dirty="0">
                <a:solidFill>
                  <a:srgbClr val="00B6EE"/>
                </a:solidFill>
                <a:latin typeface="+mj-lt"/>
              </a:rPr>
              <a:t>constructive interference.</a:t>
            </a:r>
            <a:r>
              <a:rPr lang="en-AU" sz="2400" dirty="0">
                <a:solidFill>
                  <a:srgbClr val="444444"/>
                </a:solidFill>
                <a:latin typeface="+mj-lt"/>
              </a:rPr>
              <a:t> The waves are said to be </a:t>
            </a:r>
            <a:r>
              <a:rPr lang="en-AU" sz="2400" b="1" dirty="0">
                <a:solidFill>
                  <a:srgbClr val="00B6EE"/>
                </a:solidFill>
                <a:latin typeface="+mj-lt"/>
              </a:rPr>
              <a:t>in phase.</a:t>
            </a:r>
            <a:endParaRPr lang="en-AU" sz="2400" dirty="0">
              <a:solidFill>
                <a:srgbClr val="444444"/>
              </a:solidFill>
              <a:latin typeface="+mj-lt"/>
            </a:endParaRPr>
          </a:p>
          <a:p>
            <a:pPr>
              <a:buFont typeface="Arial" panose="020B0604020202020204" pitchFamily="34" charset="0"/>
              <a:buChar char="•"/>
            </a:pPr>
            <a:r>
              <a:rPr lang="en-AU" sz="2400" dirty="0">
                <a:solidFill>
                  <a:srgbClr val="444444"/>
                </a:solidFill>
                <a:latin typeface="+mj-lt"/>
              </a:rPr>
              <a:t>If the waves do not match, and have a crest and a trough, the amplitudes are added, but one is negative, so in effect they are subtracted. The overall amplitude decreases. This is known as </a:t>
            </a:r>
            <a:r>
              <a:rPr lang="en-AU" sz="2400" b="1" dirty="0">
                <a:solidFill>
                  <a:srgbClr val="CC0000"/>
                </a:solidFill>
                <a:latin typeface="+mj-lt"/>
              </a:rPr>
              <a:t>destructive interference.</a:t>
            </a:r>
            <a:endParaRPr lang="en-AU" sz="2400" dirty="0">
              <a:solidFill>
                <a:srgbClr val="444444"/>
              </a:solidFill>
              <a:latin typeface="+mj-lt"/>
            </a:endParaRPr>
          </a:p>
          <a:p>
            <a:endParaRPr lang="en-AU" dirty="0"/>
          </a:p>
        </p:txBody>
      </p:sp>
      <p:pic>
        <p:nvPicPr>
          <p:cNvPr id="10242" name="Picture 2" descr="Wave superposi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79975" y="4772070"/>
            <a:ext cx="4645025" cy="198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585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Calculating resultant wave</a:t>
            </a:r>
          </a:p>
        </p:txBody>
      </p:sp>
      <p:sp>
        <p:nvSpPr>
          <p:cNvPr id="3" name="Content Placeholder 2"/>
          <p:cNvSpPr>
            <a:spLocks noGrp="1"/>
          </p:cNvSpPr>
          <p:nvPr>
            <p:ph idx="1"/>
          </p:nvPr>
        </p:nvSpPr>
        <p:spPr>
          <a:xfrm>
            <a:off x="581192" y="2180496"/>
            <a:ext cx="11029615" cy="2328003"/>
          </a:xfrm>
        </p:spPr>
        <p:txBody>
          <a:bodyPr>
            <a:normAutofit/>
          </a:bodyPr>
          <a:lstStyle/>
          <a:p>
            <a:pPr marL="0" indent="0" algn="ctr">
              <a:buNone/>
            </a:pPr>
            <a:r>
              <a:rPr lang="en-AU" sz="2400" b="1" dirty="0">
                <a:solidFill>
                  <a:srgbClr val="444444"/>
                </a:solidFill>
                <a:latin typeface="+mj-lt"/>
              </a:rPr>
              <a:t>In summary, to calculate the </a:t>
            </a:r>
            <a:r>
              <a:rPr lang="en-AU" sz="2400" b="1" dirty="0">
                <a:solidFill>
                  <a:srgbClr val="0066CC"/>
                </a:solidFill>
                <a:latin typeface="+mj-lt"/>
              </a:rPr>
              <a:t>resultant wave</a:t>
            </a:r>
            <a:r>
              <a:rPr lang="en-AU" sz="2400" b="1" dirty="0">
                <a:solidFill>
                  <a:srgbClr val="444444"/>
                </a:solidFill>
                <a:latin typeface="+mj-lt"/>
              </a:rPr>
              <a:t> when two waves pass each other, simply </a:t>
            </a:r>
            <a:r>
              <a:rPr lang="en-AU" sz="2400" b="1" dirty="0">
                <a:solidFill>
                  <a:srgbClr val="00B6EE"/>
                </a:solidFill>
                <a:latin typeface="+mj-lt"/>
              </a:rPr>
              <a:t>add the amplitudes.</a:t>
            </a:r>
            <a:r>
              <a:rPr lang="en-AU" sz="2400" dirty="0">
                <a:solidFill>
                  <a:srgbClr val="444444"/>
                </a:solidFill>
                <a:latin typeface="+mj-lt"/>
              </a:rPr>
              <a:t> </a:t>
            </a:r>
          </a:p>
          <a:p>
            <a:r>
              <a:rPr lang="en-AU" sz="2400" b="1" dirty="0">
                <a:solidFill>
                  <a:srgbClr val="F30277"/>
                </a:solidFill>
                <a:latin typeface="+mj-lt"/>
              </a:rPr>
              <a:t>Superposition</a:t>
            </a:r>
            <a:r>
              <a:rPr lang="en-AU" sz="2400" dirty="0">
                <a:solidFill>
                  <a:srgbClr val="444444"/>
                </a:solidFill>
                <a:latin typeface="+mj-lt"/>
              </a:rPr>
              <a:t> is defined as when two or more waves overlap in space, the resultant wave is the algebraic sum of the individual waves.</a:t>
            </a:r>
          </a:p>
          <a:p>
            <a:r>
              <a:rPr lang="en-AU" sz="2400" b="1" dirty="0">
                <a:solidFill>
                  <a:srgbClr val="444444"/>
                </a:solidFill>
                <a:latin typeface="+mj-lt"/>
              </a:rPr>
              <a:t>Crests</a:t>
            </a:r>
            <a:r>
              <a:rPr lang="en-AU" sz="2400" dirty="0">
                <a:solidFill>
                  <a:srgbClr val="444444"/>
                </a:solidFill>
                <a:latin typeface="+mj-lt"/>
              </a:rPr>
              <a:t> are considered </a:t>
            </a:r>
            <a:r>
              <a:rPr lang="en-AU" sz="2400" b="1" dirty="0">
                <a:solidFill>
                  <a:srgbClr val="444444"/>
                </a:solidFill>
                <a:latin typeface="+mj-lt"/>
              </a:rPr>
              <a:t>positive</a:t>
            </a:r>
            <a:r>
              <a:rPr lang="en-AU" sz="2400" dirty="0">
                <a:solidFill>
                  <a:srgbClr val="444444"/>
                </a:solidFill>
                <a:latin typeface="+mj-lt"/>
              </a:rPr>
              <a:t> and </a:t>
            </a:r>
            <a:r>
              <a:rPr lang="en-AU" sz="2400" b="1" dirty="0">
                <a:solidFill>
                  <a:srgbClr val="444444"/>
                </a:solidFill>
                <a:latin typeface="+mj-lt"/>
              </a:rPr>
              <a:t>troughs negative.</a:t>
            </a:r>
            <a:endParaRPr lang="en-AU" sz="2400" dirty="0">
              <a:solidFill>
                <a:srgbClr val="444444"/>
              </a:solidFill>
              <a:latin typeface="+mj-lt"/>
            </a:endParaRPr>
          </a:p>
          <a:p>
            <a:pPr marL="0" indent="0" algn="ctr">
              <a:buNone/>
            </a:pPr>
            <a:endParaRPr lang="en-AU" dirty="0">
              <a:solidFill>
                <a:srgbClr val="444444"/>
              </a:solidFill>
              <a:latin typeface="+mj-lt"/>
            </a:endParaRPr>
          </a:p>
          <a:p>
            <a:endParaRPr lang="en-AU" dirty="0">
              <a:latin typeface="+mj-lt"/>
            </a:endParaRPr>
          </a:p>
        </p:txBody>
      </p:sp>
      <p:pic>
        <p:nvPicPr>
          <p:cNvPr id="11266" name="Picture 2" descr="https://www.educationperfect.com/Images/Content/Science/1382049932672-9397241-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299" y="4191000"/>
            <a:ext cx="73914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136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interference</a:t>
            </a:r>
          </a:p>
        </p:txBody>
      </p:sp>
      <p:sp>
        <p:nvSpPr>
          <p:cNvPr id="3" name="Content Placeholder 2"/>
          <p:cNvSpPr>
            <a:spLocks noGrp="1"/>
          </p:cNvSpPr>
          <p:nvPr>
            <p:ph idx="1"/>
          </p:nvPr>
        </p:nvSpPr>
        <p:spPr>
          <a:xfrm>
            <a:off x="581192" y="2180497"/>
            <a:ext cx="11029615" cy="575404"/>
          </a:xfrm>
        </p:spPr>
        <p:txBody>
          <a:bodyPr/>
          <a:lstStyle/>
          <a:p>
            <a:pPr marL="0" indent="0" algn="ctr">
              <a:buNone/>
            </a:pPr>
            <a:r>
              <a:rPr lang="en-AU" sz="2400" b="1" dirty="0">
                <a:solidFill>
                  <a:srgbClr val="571A98"/>
                </a:solidFill>
                <a:latin typeface="+mj-lt"/>
              </a:rPr>
              <a:t>Interference</a:t>
            </a:r>
            <a:r>
              <a:rPr lang="en-AU" sz="2400" b="1" dirty="0">
                <a:solidFill>
                  <a:srgbClr val="444444"/>
                </a:solidFill>
                <a:latin typeface="+mj-lt"/>
              </a:rPr>
              <a:t> is what we see when waves from two sources superimpose.</a:t>
            </a:r>
          </a:p>
          <a:p>
            <a:endParaRPr lang="en-AU" dirty="0"/>
          </a:p>
        </p:txBody>
      </p:sp>
      <p:pic>
        <p:nvPicPr>
          <p:cNvPr id="4" name="Iuv6hY6zsd0"/>
          <p:cNvPicPr>
            <a:picLocks noRot="1" noChangeAspect="1"/>
          </p:cNvPicPr>
          <p:nvPr>
            <a:videoFile r:link="rId1"/>
          </p:nvPr>
        </p:nvPicPr>
        <p:blipFill>
          <a:blip r:embed="rId3"/>
          <a:stretch>
            <a:fillRect/>
          </a:stretch>
        </p:blipFill>
        <p:spPr>
          <a:xfrm>
            <a:off x="2425700" y="2562225"/>
            <a:ext cx="7378700" cy="4150519"/>
          </a:xfrm>
          <a:prstGeom prst="rect">
            <a:avLst/>
          </a:prstGeom>
        </p:spPr>
      </p:pic>
    </p:spTree>
    <p:extLst>
      <p:ext uri="{BB962C8B-B14F-4D97-AF65-F5344CB8AC3E}">
        <p14:creationId xmlns:p14="http://schemas.microsoft.com/office/powerpoint/2010/main" val="2334472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Constructive interference</a:t>
            </a:r>
          </a:p>
        </p:txBody>
      </p:sp>
      <p:sp>
        <p:nvSpPr>
          <p:cNvPr id="3" name="Content Placeholder 2"/>
          <p:cNvSpPr>
            <a:spLocks noGrp="1"/>
          </p:cNvSpPr>
          <p:nvPr>
            <p:ph idx="1"/>
          </p:nvPr>
        </p:nvSpPr>
        <p:spPr>
          <a:xfrm>
            <a:off x="581192" y="2180497"/>
            <a:ext cx="11029615" cy="2264504"/>
          </a:xfrm>
        </p:spPr>
        <p:txBody>
          <a:bodyPr>
            <a:normAutofit/>
          </a:bodyPr>
          <a:lstStyle/>
          <a:p>
            <a:r>
              <a:rPr lang="en-AU" sz="2400" b="1" dirty="0">
                <a:solidFill>
                  <a:srgbClr val="CC0000"/>
                </a:solidFill>
                <a:latin typeface="+mj-lt"/>
              </a:rPr>
              <a:t>Constructive interference </a:t>
            </a:r>
            <a:r>
              <a:rPr lang="en-AU" sz="2400" dirty="0">
                <a:solidFill>
                  <a:srgbClr val="444444"/>
                </a:solidFill>
                <a:latin typeface="+mj-lt"/>
              </a:rPr>
              <a:t>is defined as the interference of two or more waves of the same, or almost the same, frequency and in phase with each other, superposing to produce an observable pattern in intensity. </a:t>
            </a:r>
          </a:p>
          <a:p>
            <a:r>
              <a:rPr lang="en-AU" sz="2400" dirty="0">
                <a:solidFill>
                  <a:srgbClr val="444444"/>
                </a:solidFill>
                <a:latin typeface="+mj-lt"/>
              </a:rPr>
              <a:t>Simply, it is when the waves interfere to make a larger wave, such as when a crest meets a crest.</a:t>
            </a:r>
            <a:endParaRPr lang="en-AU" sz="2400" dirty="0">
              <a:latin typeface="+mj-lt"/>
            </a:endParaRPr>
          </a:p>
        </p:txBody>
      </p:sp>
      <p:pic>
        <p:nvPicPr>
          <p:cNvPr id="12290" name="Picture 2" descr="https://www.educationperfect.com/Images/Content/Science/1382049932672-9397241-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475" y="4102100"/>
            <a:ext cx="73914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92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Intentions</a:t>
            </a:r>
          </a:p>
        </p:txBody>
      </p:sp>
      <p:sp>
        <p:nvSpPr>
          <p:cNvPr id="3" name="Content Placeholder 2"/>
          <p:cNvSpPr>
            <a:spLocks noGrp="1"/>
          </p:cNvSpPr>
          <p:nvPr>
            <p:ph idx="1"/>
          </p:nvPr>
        </p:nvSpPr>
        <p:spPr/>
        <p:txBody>
          <a:bodyPr>
            <a:normAutofit/>
          </a:bodyPr>
          <a:lstStyle/>
          <a:p>
            <a:r>
              <a:rPr lang="en-AU" sz="2400" dirty="0"/>
              <a:t>Define the term mechanical wave.</a:t>
            </a:r>
          </a:p>
          <a:p>
            <a:r>
              <a:rPr lang="en-AU" sz="2400" dirty="0"/>
              <a:t>Compare the terms transverse wave and longitudinal wave.</a:t>
            </a:r>
          </a:p>
        </p:txBody>
      </p:sp>
    </p:spTree>
    <p:extLst>
      <p:ext uri="{BB962C8B-B14F-4D97-AF65-F5344CB8AC3E}">
        <p14:creationId xmlns:p14="http://schemas.microsoft.com/office/powerpoint/2010/main" val="3483547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Destructive interference</a:t>
            </a:r>
          </a:p>
        </p:txBody>
      </p:sp>
      <p:sp>
        <p:nvSpPr>
          <p:cNvPr id="3" name="Content Placeholder 2"/>
          <p:cNvSpPr>
            <a:spLocks noGrp="1"/>
          </p:cNvSpPr>
          <p:nvPr>
            <p:ph idx="1"/>
          </p:nvPr>
        </p:nvSpPr>
        <p:spPr>
          <a:xfrm>
            <a:off x="581192" y="2180497"/>
            <a:ext cx="11029615" cy="2201004"/>
          </a:xfrm>
        </p:spPr>
        <p:txBody>
          <a:bodyPr/>
          <a:lstStyle/>
          <a:p>
            <a:pPr marL="0" indent="0" algn="ctr">
              <a:buNone/>
            </a:pPr>
            <a:r>
              <a:rPr lang="en-AU" sz="2400" b="1" dirty="0">
                <a:solidFill>
                  <a:srgbClr val="0066CC"/>
                </a:solidFill>
                <a:latin typeface="+mj-lt"/>
              </a:rPr>
              <a:t>Destructive interference</a:t>
            </a:r>
            <a:r>
              <a:rPr lang="en-AU" sz="2400" dirty="0">
                <a:solidFill>
                  <a:srgbClr val="444444"/>
                </a:solidFill>
                <a:latin typeface="+mj-lt"/>
              </a:rPr>
              <a:t> is defined as the interference of two or more waves of the same, or almost the same frequency and 180∘ out of phase with each other, superposing to produce a resultant wave with reduced amplitude. </a:t>
            </a:r>
          </a:p>
          <a:p>
            <a:r>
              <a:rPr lang="en-AU" sz="2400" dirty="0">
                <a:solidFill>
                  <a:srgbClr val="444444"/>
                </a:solidFill>
                <a:latin typeface="+mj-lt"/>
              </a:rPr>
              <a:t>In this case, the waves interfere to make a smaller wave (or no wave), with a crest meeting a trough.</a:t>
            </a:r>
          </a:p>
          <a:p>
            <a:endParaRPr lang="en-AU" dirty="0"/>
          </a:p>
        </p:txBody>
      </p:sp>
      <p:pic>
        <p:nvPicPr>
          <p:cNvPr id="13314" name="Picture 2" descr="https://www.educationperfect.com/Images/Content/Science/1382049998581-9397241-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175" y="4152900"/>
            <a:ext cx="73914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102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Standing wave</a:t>
            </a:r>
          </a:p>
        </p:txBody>
      </p:sp>
      <p:sp>
        <p:nvSpPr>
          <p:cNvPr id="3" name="Content Placeholder 2"/>
          <p:cNvSpPr>
            <a:spLocks noGrp="1"/>
          </p:cNvSpPr>
          <p:nvPr>
            <p:ph idx="1"/>
          </p:nvPr>
        </p:nvSpPr>
        <p:spPr>
          <a:xfrm>
            <a:off x="581192" y="2180497"/>
            <a:ext cx="11029615" cy="2467704"/>
          </a:xfrm>
        </p:spPr>
        <p:txBody>
          <a:bodyPr>
            <a:normAutofit fontScale="92500"/>
          </a:bodyPr>
          <a:lstStyle/>
          <a:p>
            <a:pPr marL="0" indent="0" algn="ctr">
              <a:buNone/>
            </a:pPr>
            <a:r>
              <a:rPr lang="en-AU" sz="2400" b="1" dirty="0">
                <a:solidFill>
                  <a:srgbClr val="444444"/>
                </a:solidFill>
                <a:latin typeface="+mj-lt"/>
              </a:rPr>
              <a:t>When two waves are travelling at the same frequency, through the same medium, in opposite directions, a wave pattern can form known as a </a:t>
            </a:r>
            <a:r>
              <a:rPr lang="en-AU" sz="2400" b="1" dirty="0">
                <a:solidFill>
                  <a:srgbClr val="00868B"/>
                </a:solidFill>
                <a:latin typeface="+mj-lt"/>
              </a:rPr>
              <a:t>standing wave.</a:t>
            </a:r>
            <a:endParaRPr lang="en-AU" sz="2400" dirty="0">
              <a:solidFill>
                <a:srgbClr val="444444"/>
              </a:solidFill>
              <a:latin typeface="+mj-lt"/>
            </a:endParaRPr>
          </a:p>
          <a:p>
            <a:r>
              <a:rPr lang="en-AU" sz="2400" dirty="0">
                <a:solidFill>
                  <a:srgbClr val="444444"/>
                </a:solidFill>
                <a:latin typeface="+mj-lt"/>
              </a:rPr>
              <a:t>For example, if a rope is fixed at one end and a wave is sent along the rope from the other end, when it reaches the fixed end it will </a:t>
            </a:r>
            <a:r>
              <a:rPr lang="en-AU" sz="2400" b="1" dirty="0">
                <a:solidFill>
                  <a:srgbClr val="00B6EE"/>
                </a:solidFill>
                <a:latin typeface="+mj-lt"/>
              </a:rPr>
              <a:t>reflect</a:t>
            </a:r>
            <a:r>
              <a:rPr lang="en-AU" sz="2400" dirty="0">
                <a:solidFill>
                  <a:srgbClr val="444444"/>
                </a:solidFill>
                <a:latin typeface="+mj-lt"/>
              </a:rPr>
              <a:t> and bounce back. The </a:t>
            </a:r>
            <a:r>
              <a:rPr lang="en-AU" sz="2400" b="1" dirty="0">
                <a:solidFill>
                  <a:srgbClr val="00B6EE"/>
                </a:solidFill>
                <a:latin typeface="+mj-lt"/>
              </a:rPr>
              <a:t>reflected wave</a:t>
            </a:r>
            <a:r>
              <a:rPr lang="en-AU" sz="2400" dirty="0">
                <a:solidFill>
                  <a:srgbClr val="444444"/>
                </a:solidFill>
                <a:latin typeface="+mj-lt"/>
              </a:rPr>
              <a:t> causes </a:t>
            </a:r>
            <a:r>
              <a:rPr lang="en-AU" sz="2400" b="1" dirty="0">
                <a:solidFill>
                  <a:srgbClr val="571A98"/>
                </a:solidFill>
                <a:latin typeface="+mj-lt"/>
              </a:rPr>
              <a:t>interference</a:t>
            </a:r>
            <a:r>
              <a:rPr lang="en-AU" sz="2400" dirty="0">
                <a:solidFill>
                  <a:srgbClr val="444444"/>
                </a:solidFill>
                <a:latin typeface="+mj-lt"/>
              </a:rPr>
              <a:t> with the first moving wave and sets up a </a:t>
            </a:r>
            <a:r>
              <a:rPr lang="en-AU" sz="2400" b="1" dirty="0">
                <a:solidFill>
                  <a:srgbClr val="00868B"/>
                </a:solidFill>
                <a:latin typeface="+mj-lt"/>
              </a:rPr>
              <a:t>standing wave.</a:t>
            </a:r>
            <a:endParaRPr lang="en-AU" sz="2400" dirty="0">
              <a:solidFill>
                <a:srgbClr val="444444"/>
              </a:solidFill>
              <a:latin typeface="+mj-lt"/>
            </a:endParaRPr>
          </a:p>
          <a:p>
            <a:endParaRPr lang="en-AU" dirty="0"/>
          </a:p>
        </p:txBody>
      </p:sp>
      <p:pic>
        <p:nvPicPr>
          <p:cNvPr id="14338" name="Picture 2" descr="https://www.educationperfect.com/media/content/Science/1460510533.340221f/1460510535321-25375774235422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4648201"/>
            <a:ext cx="6405245" cy="166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78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NOdes</a:t>
            </a:r>
            <a:endParaRPr lang="en-AU" dirty="0"/>
          </a:p>
        </p:txBody>
      </p:sp>
      <p:sp>
        <p:nvSpPr>
          <p:cNvPr id="3" name="Content Placeholder 2"/>
          <p:cNvSpPr>
            <a:spLocks noGrp="1"/>
          </p:cNvSpPr>
          <p:nvPr>
            <p:ph idx="1"/>
          </p:nvPr>
        </p:nvSpPr>
        <p:spPr>
          <a:xfrm>
            <a:off x="581192" y="2180497"/>
            <a:ext cx="11029615" cy="1235804"/>
          </a:xfrm>
        </p:spPr>
        <p:txBody>
          <a:bodyPr>
            <a:normAutofit/>
          </a:bodyPr>
          <a:lstStyle/>
          <a:p>
            <a:pPr marL="0" indent="0">
              <a:buNone/>
            </a:pPr>
            <a:r>
              <a:rPr lang="en-AU" sz="2400" dirty="0">
                <a:solidFill>
                  <a:srgbClr val="444444"/>
                </a:solidFill>
                <a:latin typeface="+mj-lt"/>
              </a:rPr>
              <a:t>In a </a:t>
            </a:r>
            <a:r>
              <a:rPr lang="en-AU" sz="2400" b="1" dirty="0">
                <a:solidFill>
                  <a:srgbClr val="00868B"/>
                </a:solidFill>
                <a:latin typeface="+mj-lt"/>
              </a:rPr>
              <a:t>standing wave, </a:t>
            </a:r>
            <a:r>
              <a:rPr lang="en-AU" sz="2400" dirty="0">
                <a:solidFill>
                  <a:srgbClr val="444444"/>
                </a:solidFill>
                <a:latin typeface="+mj-lt"/>
              </a:rPr>
              <a:t>there are points that do not move. This is where there is perfect </a:t>
            </a:r>
            <a:r>
              <a:rPr lang="en-AU" sz="2400" b="1" dirty="0">
                <a:solidFill>
                  <a:srgbClr val="0066CC"/>
                </a:solidFill>
                <a:latin typeface="+mj-lt"/>
              </a:rPr>
              <a:t>destructive interference.</a:t>
            </a:r>
            <a:r>
              <a:rPr lang="en-AU" sz="2400" dirty="0">
                <a:solidFill>
                  <a:srgbClr val="444444"/>
                </a:solidFill>
                <a:latin typeface="+mj-lt"/>
              </a:rPr>
              <a:t> These points are known as </a:t>
            </a:r>
            <a:r>
              <a:rPr lang="en-AU" sz="2400" b="1" dirty="0">
                <a:solidFill>
                  <a:srgbClr val="48D1CC"/>
                </a:solidFill>
                <a:latin typeface="+mj-lt"/>
              </a:rPr>
              <a:t>nodes.</a:t>
            </a:r>
            <a:endParaRPr lang="en-AU" sz="2400" dirty="0">
              <a:latin typeface="+mj-lt"/>
            </a:endParaRPr>
          </a:p>
        </p:txBody>
      </p:sp>
      <p:pic>
        <p:nvPicPr>
          <p:cNvPr id="15362" name="Picture 2" descr="https://www.educationperfect.com/media/content/Science/1460510533.340221f/1460510535321-25375774235422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97275" y="3352800"/>
            <a:ext cx="4596126" cy="11937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41600" y="4546599"/>
            <a:ext cx="7099300" cy="1323439"/>
          </a:xfrm>
          <a:prstGeom prst="rect">
            <a:avLst/>
          </a:prstGeom>
        </p:spPr>
        <p:txBody>
          <a:bodyPr wrap="square">
            <a:spAutoFit/>
          </a:bodyPr>
          <a:lstStyle/>
          <a:p>
            <a:pPr algn="ctr"/>
            <a:r>
              <a:rPr lang="en-AU" sz="2000" dirty="0">
                <a:solidFill>
                  <a:srgbClr val="444444"/>
                </a:solidFill>
                <a:latin typeface="+mj-lt"/>
              </a:rPr>
              <a:t>Here the </a:t>
            </a:r>
            <a:r>
              <a:rPr lang="en-AU" sz="2000" b="1" dirty="0">
                <a:solidFill>
                  <a:srgbClr val="48D1CC"/>
                </a:solidFill>
                <a:latin typeface="+mj-lt"/>
              </a:rPr>
              <a:t>nodes</a:t>
            </a:r>
            <a:r>
              <a:rPr lang="en-AU" sz="2000" dirty="0">
                <a:solidFill>
                  <a:srgbClr val="444444"/>
                </a:solidFill>
                <a:latin typeface="+mj-lt"/>
              </a:rPr>
              <a:t> are shown as red dots.</a:t>
            </a:r>
          </a:p>
          <a:p>
            <a:pPr algn="ctr"/>
            <a:r>
              <a:rPr lang="en-AU" sz="2000" dirty="0">
                <a:solidFill>
                  <a:srgbClr val="444444"/>
                </a:solidFill>
                <a:latin typeface="+mj-lt"/>
              </a:rPr>
              <a:t> </a:t>
            </a:r>
          </a:p>
          <a:p>
            <a:pPr algn="ctr"/>
            <a:r>
              <a:rPr lang="en-AU" sz="2000" dirty="0">
                <a:solidFill>
                  <a:srgbClr val="444444"/>
                </a:solidFill>
                <a:latin typeface="+mj-lt"/>
              </a:rPr>
              <a:t>A </a:t>
            </a:r>
            <a:r>
              <a:rPr lang="en-AU" sz="2000" b="1" dirty="0">
                <a:solidFill>
                  <a:srgbClr val="48D1CC"/>
                </a:solidFill>
                <a:latin typeface="+mj-lt"/>
              </a:rPr>
              <a:t>node </a:t>
            </a:r>
            <a:r>
              <a:rPr lang="en-AU" sz="2000" dirty="0">
                <a:solidFill>
                  <a:srgbClr val="444444"/>
                </a:solidFill>
                <a:latin typeface="+mj-lt"/>
              </a:rPr>
              <a:t>is defined as point in a medium that is not displaced</a:t>
            </a:r>
            <a:br>
              <a:rPr lang="en-AU" sz="2000" dirty="0">
                <a:solidFill>
                  <a:srgbClr val="444444"/>
                </a:solidFill>
                <a:latin typeface="+mj-lt"/>
              </a:rPr>
            </a:br>
            <a:r>
              <a:rPr lang="en-AU" sz="2000" dirty="0">
                <a:solidFill>
                  <a:srgbClr val="444444"/>
                </a:solidFill>
                <a:latin typeface="+mj-lt"/>
              </a:rPr>
              <a:t>as a wave is propagated through it.</a:t>
            </a:r>
            <a:endParaRPr lang="en-AU" sz="2000" b="0" i="0" dirty="0">
              <a:solidFill>
                <a:srgbClr val="444444"/>
              </a:solidFill>
              <a:effectLst/>
              <a:latin typeface="+mj-lt"/>
            </a:endParaRPr>
          </a:p>
        </p:txBody>
      </p:sp>
    </p:spTree>
    <p:extLst>
      <p:ext uri="{BB962C8B-B14F-4D97-AF65-F5344CB8AC3E}">
        <p14:creationId xmlns:p14="http://schemas.microsoft.com/office/powerpoint/2010/main" val="2984341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Antinodes</a:t>
            </a:r>
          </a:p>
        </p:txBody>
      </p:sp>
      <p:sp>
        <p:nvSpPr>
          <p:cNvPr id="3" name="Content Placeholder 2"/>
          <p:cNvSpPr>
            <a:spLocks noGrp="1"/>
          </p:cNvSpPr>
          <p:nvPr>
            <p:ph idx="1"/>
          </p:nvPr>
        </p:nvSpPr>
        <p:spPr>
          <a:xfrm>
            <a:off x="581192" y="2180496"/>
            <a:ext cx="11029615" cy="1820003"/>
          </a:xfrm>
        </p:spPr>
        <p:txBody>
          <a:bodyPr>
            <a:normAutofit/>
          </a:bodyPr>
          <a:lstStyle/>
          <a:p>
            <a:pPr marL="0" indent="0" algn="ctr">
              <a:buNone/>
            </a:pPr>
            <a:r>
              <a:rPr lang="en-AU" sz="2400" b="1" dirty="0">
                <a:solidFill>
                  <a:srgbClr val="444444"/>
                </a:solidFill>
                <a:latin typeface="+mj-lt"/>
              </a:rPr>
              <a:t>An </a:t>
            </a:r>
            <a:r>
              <a:rPr lang="en-AU" sz="2400" b="1" dirty="0">
                <a:solidFill>
                  <a:srgbClr val="EE82EE"/>
                </a:solidFill>
                <a:latin typeface="+mj-lt"/>
              </a:rPr>
              <a:t>antinode</a:t>
            </a:r>
            <a:r>
              <a:rPr lang="en-AU" sz="2400" b="1" dirty="0">
                <a:solidFill>
                  <a:srgbClr val="444444"/>
                </a:solidFill>
                <a:latin typeface="+mj-lt"/>
              </a:rPr>
              <a:t> is defined as the midway point between each pair of nodes where there is maximum amplitude of vibration.</a:t>
            </a:r>
            <a:r>
              <a:rPr lang="en-AU" sz="2400" dirty="0">
                <a:solidFill>
                  <a:srgbClr val="444444"/>
                </a:solidFill>
                <a:latin typeface="+mj-lt"/>
              </a:rPr>
              <a:t> </a:t>
            </a:r>
          </a:p>
          <a:p>
            <a:pPr algn="ctr"/>
            <a:r>
              <a:rPr lang="en-AU" sz="2400" dirty="0">
                <a:solidFill>
                  <a:srgbClr val="444444"/>
                </a:solidFill>
                <a:latin typeface="+mj-lt"/>
              </a:rPr>
              <a:t>When you look at a </a:t>
            </a:r>
            <a:r>
              <a:rPr lang="en-AU" sz="2400" b="1" dirty="0">
                <a:solidFill>
                  <a:srgbClr val="00868B"/>
                </a:solidFill>
                <a:latin typeface="+mj-lt"/>
              </a:rPr>
              <a:t>standing wave,</a:t>
            </a:r>
            <a:r>
              <a:rPr lang="en-AU" sz="2400" dirty="0">
                <a:solidFill>
                  <a:srgbClr val="444444"/>
                </a:solidFill>
                <a:latin typeface="+mj-lt"/>
              </a:rPr>
              <a:t> this is seen as the point that moves furthest up and down.</a:t>
            </a:r>
          </a:p>
          <a:p>
            <a:endParaRPr lang="en-AU" dirty="0"/>
          </a:p>
        </p:txBody>
      </p:sp>
      <p:pic>
        <p:nvPicPr>
          <p:cNvPr id="16388" name="Picture 4" descr="https://www.educationperfect.com/media/content/Science/1426648075.923791g/1426648064420-196029631-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4" y="3813175"/>
            <a:ext cx="3905250" cy="1562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62200" y="5798235"/>
            <a:ext cx="8394700" cy="461665"/>
          </a:xfrm>
          <a:prstGeom prst="rect">
            <a:avLst/>
          </a:prstGeom>
        </p:spPr>
        <p:txBody>
          <a:bodyPr wrap="square">
            <a:spAutoFit/>
          </a:bodyPr>
          <a:lstStyle/>
          <a:p>
            <a:r>
              <a:rPr lang="en-AU" sz="2400" dirty="0">
                <a:solidFill>
                  <a:srgbClr val="444444"/>
                </a:solidFill>
                <a:latin typeface="+mj-lt"/>
              </a:rPr>
              <a:t>On this image, </a:t>
            </a:r>
            <a:r>
              <a:rPr lang="en-AU" sz="2400" b="1" dirty="0">
                <a:solidFill>
                  <a:srgbClr val="FF0000"/>
                </a:solidFill>
                <a:latin typeface="+mj-lt"/>
              </a:rPr>
              <a:t>A</a:t>
            </a:r>
            <a:r>
              <a:rPr lang="en-AU" sz="2400" dirty="0">
                <a:solidFill>
                  <a:srgbClr val="444444"/>
                </a:solidFill>
                <a:latin typeface="+mj-lt"/>
              </a:rPr>
              <a:t> labels a </a:t>
            </a:r>
            <a:r>
              <a:rPr lang="en-AU" sz="2400" b="1" dirty="0">
                <a:solidFill>
                  <a:srgbClr val="48D1CC"/>
                </a:solidFill>
                <a:latin typeface="+mj-lt"/>
              </a:rPr>
              <a:t>node,</a:t>
            </a:r>
            <a:r>
              <a:rPr lang="en-AU" sz="2400" dirty="0">
                <a:solidFill>
                  <a:srgbClr val="444444"/>
                </a:solidFill>
                <a:latin typeface="+mj-lt"/>
              </a:rPr>
              <a:t> whilst</a:t>
            </a:r>
            <a:r>
              <a:rPr lang="en-AU" sz="2400" b="1" dirty="0">
                <a:solidFill>
                  <a:srgbClr val="FF0000"/>
                </a:solidFill>
                <a:latin typeface="+mj-lt"/>
              </a:rPr>
              <a:t> B</a:t>
            </a:r>
            <a:r>
              <a:rPr lang="en-AU" sz="2400" dirty="0">
                <a:solidFill>
                  <a:srgbClr val="444444"/>
                </a:solidFill>
                <a:latin typeface="+mj-lt"/>
              </a:rPr>
              <a:t> and </a:t>
            </a:r>
            <a:r>
              <a:rPr lang="en-AU" sz="2400" b="1" dirty="0">
                <a:solidFill>
                  <a:srgbClr val="FF0000"/>
                </a:solidFill>
                <a:latin typeface="+mj-lt"/>
              </a:rPr>
              <a:t>C</a:t>
            </a:r>
            <a:r>
              <a:rPr lang="en-AU" sz="2400" dirty="0">
                <a:solidFill>
                  <a:srgbClr val="444444"/>
                </a:solidFill>
                <a:latin typeface="+mj-lt"/>
              </a:rPr>
              <a:t> label </a:t>
            </a:r>
            <a:r>
              <a:rPr lang="en-AU" sz="2400" b="1" dirty="0">
                <a:solidFill>
                  <a:srgbClr val="EE82EE"/>
                </a:solidFill>
                <a:latin typeface="+mj-lt"/>
              </a:rPr>
              <a:t>antinodes.</a:t>
            </a:r>
            <a:endParaRPr lang="en-AU" sz="2400" dirty="0">
              <a:latin typeface="+mj-lt"/>
            </a:endParaRPr>
          </a:p>
        </p:txBody>
      </p:sp>
    </p:spTree>
    <p:extLst>
      <p:ext uri="{BB962C8B-B14F-4D97-AF65-F5344CB8AC3E}">
        <p14:creationId xmlns:p14="http://schemas.microsoft.com/office/powerpoint/2010/main" val="449322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Standing waves in open pipes</a:t>
            </a:r>
          </a:p>
        </p:txBody>
      </p:sp>
      <p:sp>
        <p:nvSpPr>
          <p:cNvPr id="3" name="Content Placeholder 2"/>
          <p:cNvSpPr>
            <a:spLocks noGrp="1"/>
          </p:cNvSpPr>
          <p:nvPr>
            <p:ph idx="1"/>
          </p:nvPr>
        </p:nvSpPr>
        <p:spPr>
          <a:xfrm>
            <a:off x="581192" y="2180497"/>
            <a:ext cx="11029615" cy="1426304"/>
          </a:xfrm>
        </p:spPr>
        <p:txBody>
          <a:bodyPr/>
          <a:lstStyle/>
          <a:p>
            <a:r>
              <a:rPr lang="en-AU" sz="2400" dirty="0"/>
              <a:t>Waves change phase when they reach the end of an open pipe, creating maximum amplification. The standing wave starts at the antinode.</a:t>
            </a:r>
          </a:p>
          <a:p>
            <a:endParaRPr lang="en-AU" dirty="0"/>
          </a:p>
        </p:txBody>
      </p:sp>
      <p:pic>
        <p:nvPicPr>
          <p:cNvPr id="4" name="Picture 3"/>
          <p:cNvPicPr>
            <a:picLocks noChangeAspect="1"/>
          </p:cNvPicPr>
          <p:nvPr/>
        </p:nvPicPr>
        <p:blipFill>
          <a:blip r:embed="rId2"/>
          <a:stretch>
            <a:fillRect/>
          </a:stretch>
        </p:blipFill>
        <p:spPr>
          <a:xfrm>
            <a:off x="8318500" y="3817937"/>
            <a:ext cx="1143000" cy="1000125"/>
          </a:xfrm>
          <a:prstGeom prst="rect">
            <a:avLst/>
          </a:prstGeom>
        </p:spPr>
      </p:pic>
      <p:pic>
        <p:nvPicPr>
          <p:cNvPr id="5" name="Picture 4"/>
          <p:cNvPicPr>
            <a:picLocks noChangeAspect="1"/>
          </p:cNvPicPr>
          <p:nvPr/>
        </p:nvPicPr>
        <p:blipFill>
          <a:blip r:embed="rId3"/>
          <a:stretch>
            <a:fillRect/>
          </a:stretch>
        </p:blipFill>
        <p:spPr>
          <a:xfrm>
            <a:off x="1177635" y="3052762"/>
            <a:ext cx="5481721" cy="3530600"/>
          </a:xfrm>
          <a:prstGeom prst="rect">
            <a:avLst/>
          </a:prstGeom>
        </p:spPr>
      </p:pic>
    </p:spTree>
    <p:extLst>
      <p:ext uri="{BB962C8B-B14F-4D97-AF65-F5344CB8AC3E}">
        <p14:creationId xmlns:p14="http://schemas.microsoft.com/office/powerpoint/2010/main" val="2265049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Standing waves in closed pipes</a:t>
            </a:r>
          </a:p>
        </p:txBody>
      </p:sp>
      <p:sp>
        <p:nvSpPr>
          <p:cNvPr id="3" name="Content Placeholder 2"/>
          <p:cNvSpPr>
            <a:spLocks noGrp="1"/>
          </p:cNvSpPr>
          <p:nvPr>
            <p:ph idx="1"/>
          </p:nvPr>
        </p:nvSpPr>
        <p:spPr>
          <a:xfrm>
            <a:off x="581192" y="2180497"/>
            <a:ext cx="11029615" cy="1451704"/>
          </a:xfrm>
        </p:spPr>
        <p:txBody>
          <a:bodyPr/>
          <a:lstStyle/>
          <a:p>
            <a:r>
              <a:rPr lang="en-AU" sz="2400" dirty="0"/>
              <a:t>Waves do not change phase when they reach a closed end of a pipe, causing maximum cancellation (there can be no displacement of air at the end of a closed pipe) The antinode occurs at the open end and the node occurs at the closed end.</a:t>
            </a:r>
          </a:p>
          <a:p>
            <a:endParaRPr lang="en-AU" dirty="0"/>
          </a:p>
        </p:txBody>
      </p:sp>
      <p:pic>
        <p:nvPicPr>
          <p:cNvPr id="4" name="Content Placeholder 3"/>
          <p:cNvPicPr>
            <a:picLocks noChangeAspect="1"/>
          </p:cNvPicPr>
          <p:nvPr/>
        </p:nvPicPr>
        <p:blipFill>
          <a:blip r:embed="rId2"/>
          <a:stretch>
            <a:fillRect/>
          </a:stretch>
        </p:blipFill>
        <p:spPr>
          <a:xfrm>
            <a:off x="1226554" y="3254922"/>
            <a:ext cx="5384800" cy="3469166"/>
          </a:xfrm>
          <a:prstGeom prst="rect">
            <a:avLst/>
          </a:prstGeom>
        </p:spPr>
      </p:pic>
      <p:pic>
        <p:nvPicPr>
          <p:cNvPr id="5" name="Picture 4"/>
          <p:cNvPicPr>
            <a:picLocks noChangeAspect="1"/>
          </p:cNvPicPr>
          <p:nvPr/>
        </p:nvPicPr>
        <p:blipFill>
          <a:blip r:embed="rId3"/>
          <a:stretch>
            <a:fillRect/>
          </a:stretch>
        </p:blipFill>
        <p:spPr>
          <a:xfrm>
            <a:off x="7350125" y="4096742"/>
            <a:ext cx="2058300" cy="1224558"/>
          </a:xfrm>
          <a:prstGeom prst="rect">
            <a:avLst/>
          </a:prstGeom>
        </p:spPr>
      </p:pic>
    </p:spTree>
    <p:extLst>
      <p:ext uri="{BB962C8B-B14F-4D97-AF65-F5344CB8AC3E}">
        <p14:creationId xmlns:p14="http://schemas.microsoft.com/office/powerpoint/2010/main" val="266337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Closed 					Open</a:t>
            </a:r>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2692400" y="1847346"/>
            <a:ext cx="7272368" cy="4698079"/>
          </a:xfrm>
          <a:prstGeom prst="rect">
            <a:avLst/>
          </a:prstGeom>
        </p:spPr>
      </p:pic>
    </p:spTree>
    <p:extLst>
      <p:ext uri="{BB962C8B-B14F-4D97-AF65-F5344CB8AC3E}">
        <p14:creationId xmlns:p14="http://schemas.microsoft.com/office/powerpoint/2010/main" val="1251521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Earthquakes</a:t>
            </a:r>
          </a:p>
        </p:txBody>
      </p:sp>
      <p:sp>
        <p:nvSpPr>
          <p:cNvPr id="3" name="Content Placeholder 2"/>
          <p:cNvSpPr>
            <a:spLocks noGrp="1"/>
          </p:cNvSpPr>
          <p:nvPr>
            <p:ph idx="1"/>
          </p:nvPr>
        </p:nvSpPr>
        <p:spPr>
          <a:xfrm>
            <a:off x="581192" y="2180497"/>
            <a:ext cx="11029615" cy="2188304"/>
          </a:xfrm>
        </p:spPr>
        <p:txBody>
          <a:bodyPr>
            <a:normAutofit lnSpcReduction="10000"/>
          </a:bodyPr>
          <a:lstStyle/>
          <a:p>
            <a:pPr marL="0" indent="0" algn="ctr">
              <a:buNone/>
            </a:pPr>
            <a:r>
              <a:rPr lang="en-AU" sz="2400" b="1" dirty="0">
                <a:solidFill>
                  <a:srgbClr val="444444"/>
                </a:solidFill>
                <a:latin typeface="+mj-lt"/>
              </a:rPr>
              <a:t>An </a:t>
            </a:r>
            <a:r>
              <a:rPr lang="en-AU" sz="2400" b="1" dirty="0">
                <a:solidFill>
                  <a:srgbClr val="00868B"/>
                </a:solidFill>
                <a:latin typeface="+mj-lt"/>
              </a:rPr>
              <a:t>earthquake</a:t>
            </a:r>
            <a:r>
              <a:rPr lang="en-AU" sz="2400" b="1" dirty="0">
                <a:solidFill>
                  <a:srgbClr val="444444"/>
                </a:solidFill>
                <a:latin typeface="+mj-lt"/>
              </a:rPr>
              <a:t> is a sudden release of </a:t>
            </a:r>
            <a:r>
              <a:rPr lang="en-AU" sz="2400" b="1" dirty="0">
                <a:solidFill>
                  <a:srgbClr val="38B06B"/>
                </a:solidFill>
                <a:latin typeface="+mj-lt"/>
              </a:rPr>
              <a:t>energy</a:t>
            </a:r>
            <a:r>
              <a:rPr lang="en-AU" sz="2400" b="1" dirty="0">
                <a:solidFill>
                  <a:srgbClr val="444444"/>
                </a:solidFill>
                <a:latin typeface="+mj-lt"/>
              </a:rPr>
              <a:t> from under the ground.</a:t>
            </a:r>
            <a:endParaRPr lang="en-AU" sz="2400" dirty="0">
              <a:solidFill>
                <a:srgbClr val="444444"/>
              </a:solidFill>
              <a:latin typeface="+mj-lt"/>
            </a:endParaRPr>
          </a:p>
          <a:p>
            <a:r>
              <a:rPr lang="en-AU" sz="2400" dirty="0">
                <a:solidFill>
                  <a:srgbClr val="444444"/>
                </a:solidFill>
                <a:latin typeface="+mj-lt"/>
              </a:rPr>
              <a:t>That </a:t>
            </a:r>
            <a:r>
              <a:rPr lang="en-AU" sz="2400" b="1" dirty="0">
                <a:solidFill>
                  <a:srgbClr val="38B06B"/>
                </a:solidFill>
                <a:latin typeface="+mj-lt"/>
              </a:rPr>
              <a:t>energy</a:t>
            </a:r>
            <a:r>
              <a:rPr lang="en-AU" sz="2400" dirty="0">
                <a:solidFill>
                  <a:srgbClr val="444444"/>
                </a:solidFill>
                <a:latin typeface="+mj-lt"/>
              </a:rPr>
              <a:t> travels through the ground as distortions called </a:t>
            </a:r>
            <a:r>
              <a:rPr lang="en-AU" sz="2400" b="1" dirty="0">
                <a:solidFill>
                  <a:srgbClr val="F65942"/>
                </a:solidFill>
                <a:latin typeface="+mj-lt"/>
              </a:rPr>
              <a:t>seismic waves.</a:t>
            </a:r>
            <a:r>
              <a:rPr lang="en-AU" sz="2400" dirty="0">
                <a:solidFill>
                  <a:srgbClr val="444444"/>
                </a:solidFill>
                <a:latin typeface="+mj-lt"/>
              </a:rPr>
              <a:t> These waves cause </a:t>
            </a:r>
            <a:r>
              <a:rPr lang="en-AU" sz="2400" b="1" dirty="0">
                <a:solidFill>
                  <a:srgbClr val="CC0000"/>
                </a:solidFill>
                <a:latin typeface="+mj-lt"/>
              </a:rPr>
              <a:t>shaking;</a:t>
            </a:r>
            <a:r>
              <a:rPr lang="en-AU" sz="2400" dirty="0">
                <a:solidFill>
                  <a:srgbClr val="444444"/>
                </a:solidFill>
                <a:latin typeface="+mj-lt"/>
              </a:rPr>
              <a:t> the more energy is released, the stronger the shaking! </a:t>
            </a:r>
          </a:p>
          <a:p>
            <a:r>
              <a:rPr lang="en-AU" sz="2400" b="1" dirty="0">
                <a:solidFill>
                  <a:srgbClr val="444444"/>
                </a:solidFill>
                <a:latin typeface="+mj-lt"/>
              </a:rPr>
              <a:t>Detecting</a:t>
            </a:r>
            <a:r>
              <a:rPr lang="en-AU" sz="2400" dirty="0">
                <a:solidFill>
                  <a:srgbClr val="444444"/>
                </a:solidFill>
                <a:latin typeface="+mj-lt"/>
              </a:rPr>
              <a:t> and </a:t>
            </a:r>
            <a:r>
              <a:rPr lang="en-AU" sz="2400" b="1" dirty="0">
                <a:solidFill>
                  <a:srgbClr val="444444"/>
                </a:solidFill>
                <a:latin typeface="+mj-lt"/>
              </a:rPr>
              <a:t>recording</a:t>
            </a:r>
            <a:r>
              <a:rPr lang="en-AU" sz="2400" dirty="0">
                <a:solidFill>
                  <a:srgbClr val="444444"/>
                </a:solidFill>
                <a:latin typeface="+mj-lt"/>
              </a:rPr>
              <a:t> seismic waves allows geologists to study the earthquakes that created them. Understanding them is important for </a:t>
            </a:r>
            <a:r>
              <a:rPr lang="en-AU" sz="2400" b="1" dirty="0">
                <a:solidFill>
                  <a:srgbClr val="0066CC"/>
                </a:solidFill>
                <a:latin typeface="+mj-lt"/>
              </a:rPr>
              <a:t>science</a:t>
            </a:r>
            <a:r>
              <a:rPr lang="en-AU" sz="2400" dirty="0">
                <a:solidFill>
                  <a:srgbClr val="444444"/>
                </a:solidFill>
                <a:latin typeface="+mj-lt"/>
              </a:rPr>
              <a:t> as well as </a:t>
            </a:r>
            <a:r>
              <a:rPr lang="en-AU" sz="2400" b="1" dirty="0">
                <a:solidFill>
                  <a:srgbClr val="48927C"/>
                </a:solidFill>
                <a:latin typeface="+mj-lt"/>
              </a:rPr>
              <a:t>safety.</a:t>
            </a:r>
            <a:endParaRPr lang="en-AU" sz="2400" dirty="0">
              <a:solidFill>
                <a:srgbClr val="444444"/>
              </a:solidFill>
              <a:latin typeface="+mj-lt"/>
            </a:endParaRPr>
          </a:p>
          <a:p>
            <a:endParaRPr lang="en-AU" dirty="0"/>
          </a:p>
        </p:txBody>
      </p:sp>
      <p:pic>
        <p:nvPicPr>
          <p:cNvPr id="4" name="1529880889.628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4000" y="4178299"/>
            <a:ext cx="4318002" cy="2374901"/>
          </a:xfrm>
          <a:prstGeom prst="rect">
            <a:avLst/>
          </a:prstGeom>
        </p:spPr>
      </p:pic>
    </p:spTree>
    <p:extLst>
      <p:ext uri="{BB962C8B-B14F-4D97-AF65-F5344CB8AC3E}">
        <p14:creationId xmlns:p14="http://schemas.microsoft.com/office/powerpoint/2010/main" val="223629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Focus and Epicentre</a:t>
            </a:r>
          </a:p>
        </p:txBody>
      </p:sp>
      <p:sp>
        <p:nvSpPr>
          <p:cNvPr id="3" name="Content Placeholder 2"/>
          <p:cNvSpPr>
            <a:spLocks noGrp="1"/>
          </p:cNvSpPr>
          <p:nvPr>
            <p:ph idx="1"/>
          </p:nvPr>
        </p:nvSpPr>
        <p:spPr>
          <a:xfrm>
            <a:off x="581192" y="2180497"/>
            <a:ext cx="11029615" cy="2086704"/>
          </a:xfrm>
        </p:spPr>
        <p:txBody>
          <a:bodyPr>
            <a:noAutofit/>
          </a:bodyPr>
          <a:lstStyle/>
          <a:p>
            <a:pPr marL="0" indent="0" algn="ctr">
              <a:buNone/>
            </a:pPr>
            <a:r>
              <a:rPr lang="en-AU" sz="2400" b="1" dirty="0">
                <a:solidFill>
                  <a:srgbClr val="F65942"/>
                </a:solidFill>
                <a:latin typeface="+mj-lt"/>
              </a:rPr>
              <a:t>Seismic waves</a:t>
            </a:r>
            <a:r>
              <a:rPr lang="en-AU" sz="2400" b="1" dirty="0">
                <a:solidFill>
                  <a:srgbClr val="444444"/>
                </a:solidFill>
                <a:latin typeface="+mj-lt"/>
              </a:rPr>
              <a:t> travel in all directions from a point called the </a:t>
            </a:r>
            <a:r>
              <a:rPr lang="en-AU" sz="2400" b="1" dirty="0">
                <a:solidFill>
                  <a:srgbClr val="7C59B2"/>
                </a:solidFill>
                <a:latin typeface="+mj-lt"/>
              </a:rPr>
              <a:t>focus.</a:t>
            </a:r>
            <a:endParaRPr lang="en-AU" sz="2400" dirty="0">
              <a:solidFill>
                <a:srgbClr val="444444"/>
              </a:solidFill>
              <a:latin typeface="+mj-lt"/>
            </a:endParaRPr>
          </a:p>
          <a:p>
            <a:r>
              <a:rPr lang="en-AU" sz="2400" dirty="0">
                <a:solidFill>
                  <a:srgbClr val="444444"/>
                </a:solidFill>
                <a:latin typeface="+mj-lt"/>
              </a:rPr>
              <a:t>Sometimes the </a:t>
            </a:r>
            <a:r>
              <a:rPr lang="en-AU" sz="2400" b="1" dirty="0">
                <a:solidFill>
                  <a:srgbClr val="7C59B2"/>
                </a:solidFill>
                <a:latin typeface="+mj-lt"/>
              </a:rPr>
              <a:t>focus</a:t>
            </a:r>
            <a:r>
              <a:rPr lang="en-AU" sz="2400" dirty="0">
                <a:solidFill>
                  <a:srgbClr val="444444"/>
                </a:solidFill>
                <a:latin typeface="+mj-lt"/>
              </a:rPr>
              <a:t> is also referred to as the </a:t>
            </a:r>
            <a:r>
              <a:rPr lang="en-AU" sz="2400" b="1" dirty="0">
                <a:solidFill>
                  <a:srgbClr val="7C59B2"/>
                </a:solidFill>
                <a:latin typeface="+mj-lt"/>
              </a:rPr>
              <a:t>hypocentre</a:t>
            </a:r>
            <a:r>
              <a:rPr lang="en-AU" sz="2400" dirty="0">
                <a:solidFill>
                  <a:srgbClr val="444444"/>
                </a:solidFill>
                <a:latin typeface="+mj-lt"/>
              </a:rPr>
              <a:t> of an earthquake. It's the centre of the shaking!</a:t>
            </a:r>
          </a:p>
          <a:p>
            <a:r>
              <a:rPr lang="en-AU" sz="2400" dirty="0">
                <a:solidFill>
                  <a:srgbClr val="444444"/>
                </a:solidFill>
                <a:latin typeface="+mj-lt"/>
              </a:rPr>
              <a:t>The point on the Earth's surface </a:t>
            </a:r>
            <a:r>
              <a:rPr lang="en-AU" sz="2400" b="1" dirty="0">
                <a:solidFill>
                  <a:srgbClr val="444444"/>
                </a:solidFill>
                <a:latin typeface="+mj-lt"/>
              </a:rPr>
              <a:t>directly above</a:t>
            </a:r>
            <a:r>
              <a:rPr lang="en-AU" sz="2400" dirty="0">
                <a:solidFill>
                  <a:srgbClr val="444444"/>
                </a:solidFill>
                <a:latin typeface="+mj-lt"/>
              </a:rPr>
              <a:t> the focus is known as the </a:t>
            </a:r>
            <a:r>
              <a:rPr lang="en-AU" sz="2400" b="1" dirty="0">
                <a:solidFill>
                  <a:srgbClr val="3598DC"/>
                </a:solidFill>
                <a:latin typeface="+mj-lt"/>
              </a:rPr>
              <a:t>epicentre.</a:t>
            </a:r>
            <a:r>
              <a:rPr lang="en-AU" sz="2400" dirty="0">
                <a:solidFill>
                  <a:srgbClr val="444444"/>
                </a:solidFill>
                <a:latin typeface="+mj-lt"/>
              </a:rPr>
              <a:t> From a bird's eye view, </a:t>
            </a:r>
            <a:r>
              <a:rPr lang="en-AU" sz="2400" b="1" dirty="0">
                <a:solidFill>
                  <a:srgbClr val="F65942"/>
                </a:solidFill>
                <a:latin typeface="+mj-lt"/>
              </a:rPr>
              <a:t>seismic waves</a:t>
            </a:r>
            <a:r>
              <a:rPr lang="en-AU" sz="2400" dirty="0">
                <a:solidFill>
                  <a:srgbClr val="444444"/>
                </a:solidFill>
                <a:latin typeface="+mj-lt"/>
              </a:rPr>
              <a:t> appear to move in </a:t>
            </a:r>
            <a:r>
              <a:rPr lang="en-AU" sz="2400" b="1" dirty="0">
                <a:solidFill>
                  <a:srgbClr val="444444"/>
                </a:solidFill>
                <a:latin typeface="+mj-lt"/>
              </a:rPr>
              <a:t>circles</a:t>
            </a:r>
            <a:r>
              <a:rPr lang="en-AU" sz="2400" dirty="0">
                <a:solidFill>
                  <a:srgbClr val="444444"/>
                </a:solidFill>
                <a:latin typeface="+mj-lt"/>
              </a:rPr>
              <a:t> out from this point.</a:t>
            </a:r>
          </a:p>
        </p:txBody>
      </p:sp>
      <p:pic>
        <p:nvPicPr>
          <p:cNvPr id="17410" name="Picture 2" descr="https://www.educationperfect.com/media/content/Science/1452542293.074641g/1452542301751-22581780310980-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587" y="4267201"/>
            <a:ext cx="3302463" cy="261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491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Seismic waves</a:t>
            </a:r>
          </a:p>
        </p:txBody>
      </p:sp>
      <p:sp>
        <p:nvSpPr>
          <p:cNvPr id="3" name="Content Placeholder 2"/>
          <p:cNvSpPr>
            <a:spLocks noGrp="1"/>
          </p:cNvSpPr>
          <p:nvPr>
            <p:ph idx="1"/>
          </p:nvPr>
        </p:nvSpPr>
        <p:spPr>
          <a:xfrm>
            <a:off x="581192" y="2180497"/>
            <a:ext cx="11029615" cy="2226404"/>
          </a:xfrm>
        </p:spPr>
        <p:txBody>
          <a:bodyPr>
            <a:normAutofit/>
          </a:bodyPr>
          <a:lstStyle/>
          <a:p>
            <a:pPr marL="0" indent="0" algn="ctr">
              <a:buNone/>
            </a:pPr>
            <a:r>
              <a:rPr lang="en-AU" sz="2400" b="1" dirty="0">
                <a:solidFill>
                  <a:srgbClr val="444444"/>
                </a:solidFill>
                <a:latin typeface="+mj-lt"/>
              </a:rPr>
              <a:t>Seismic waves come in two main types: </a:t>
            </a:r>
            <a:r>
              <a:rPr lang="en-AU" sz="2400" b="1" dirty="0">
                <a:solidFill>
                  <a:srgbClr val="0066CC"/>
                </a:solidFill>
                <a:latin typeface="+mj-lt"/>
              </a:rPr>
              <a:t>P-waves</a:t>
            </a:r>
            <a:r>
              <a:rPr lang="en-AU" sz="2400" b="1" dirty="0">
                <a:solidFill>
                  <a:srgbClr val="444444"/>
                </a:solidFill>
                <a:latin typeface="+mj-lt"/>
              </a:rPr>
              <a:t> and </a:t>
            </a:r>
            <a:r>
              <a:rPr lang="en-AU" sz="2400" b="1" dirty="0">
                <a:solidFill>
                  <a:srgbClr val="EA1E34"/>
                </a:solidFill>
                <a:latin typeface="+mj-lt"/>
              </a:rPr>
              <a:t>S-waves.</a:t>
            </a:r>
            <a:r>
              <a:rPr lang="en-AU" sz="2400" dirty="0">
                <a:solidFill>
                  <a:srgbClr val="444444"/>
                </a:solidFill>
                <a:latin typeface="+mj-lt"/>
              </a:rPr>
              <a:t> </a:t>
            </a:r>
          </a:p>
          <a:p>
            <a:r>
              <a:rPr lang="en-AU" sz="2400" b="1" dirty="0">
                <a:solidFill>
                  <a:srgbClr val="0066CC"/>
                </a:solidFill>
                <a:latin typeface="+mj-lt"/>
              </a:rPr>
              <a:t>P-waves</a:t>
            </a:r>
            <a:r>
              <a:rPr lang="en-AU" sz="2400" dirty="0">
                <a:solidFill>
                  <a:srgbClr val="444444"/>
                </a:solidFill>
                <a:latin typeface="+mj-lt"/>
              </a:rPr>
              <a:t> are </a:t>
            </a:r>
            <a:r>
              <a:rPr lang="en-AU" sz="2400" b="1" dirty="0">
                <a:solidFill>
                  <a:srgbClr val="444444"/>
                </a:solidFill>
                <a:latin typeface="+mj-lt"/>
              </a:rPr>
              <a:t>longitudinal,</a:t>
            </a:r>
            <a:r>
              <a:rPr lang="en-AU" sz="2400" dirty="0">
                <a:solidFill>
                  <a:srgbClr val="444444"/>
                </a:solidFill>
                <a:latin typeface="+mj-lt"/>
              </a:rPr>
              <a:t> like sound waves. As they pass through a material, they cause that material to </a:t>
            </a:r>
            <a:r>
              <a:rPr lang="en-AU" sz="2400" b="1" dirty="0">
                <a:solidFill>
                  <a:srgbClr val="7C59B2"/>
                </a:solidFill>
                <a:latin typeface="+mj-lt"/>
              </a:rPr>
              <a:t>stretch and squash</a:t>
            </a:r>
            <a:r>
              <a:rPr lang="en-AU" sz="2400" dirty="0">
                <a:solidFill>
                  <a:srgbClr val="444444"/>
                </a:solidFill>
                <a:latin typeface="+mj-lt"/>
              </a:rPr>
              <a:t> repeatedly, like an accordion.</a:t>
            </a:r>
          </a:p>
          <a:p>
            <a:r>
              <a:rPr lang="en-AU" sz="2400" b="1" dirty="0">
                <a:solidFill>
                  <a:srgbClr val="EA1E34"/>
                </a:solidFill>
                <a:latin typeface="+mj-lt"/>
              </a:rPr>
              <a:t>S-waves</a:t>
            </a:r>
            <a:r>
              <a:rPr lang="en-AU" sz="2400" dirty="0">
                <a:solidFill>
                  <a:srgbClr val="444444"/>
                </a:solidFill>
                <a:latin typeface="+mj-lt"/>
              </a:rPr>
              <a:t> are </a:t>
            </a:r>
            <a:r>
              <a:rPr lang="en-AU" sz="2400" b="1" dirty="0">
                <a:solidFill>
                  <a:srgbClr val="444444"/>
                </a:solidFill>
                <a:latin typeface="+mj-lt"/>
              </a:rPr>
              <a:t>transverse,</a:t>
            </a:r>
            <a:r>
              <a:rPr lang="en-AU" sz="2400" dirty="0">
                <a:solidFill>
                  <a:srgbClr val="444444"/>
                </a:solidFill>
                <a:latin typeface="+mj-lt"/>
              </a:rPr>
              <a:t> like ripples on water. They cause solid materials to </a:t>
            </a:r>
            <a:r>
              <a:rPr lang="en-AU" sz="2400" b="1" dirty="0">
                <a:solidFill>
                  <a:srgbClr val="E3316F"/>
                </a:solidFill>
                <a:latin typeface="+mj-lt"/>
              </a:rPr>
              <a:t>wiggle</a:t>
            </a:r>
            <a:r>
              <a:rPr lang="en-AU" sz="2400" dirty="0">
                <a:solidFill>
                  <a:srgbClr val="444444"/>
                </a:solidFill>
                <a:latin typeface="+mj-lt"/>
              </a:rPr>
              <a:t> from side to side, or up and down.</a:t>
            </a:r>
          </a:p>
        </p:txBody>
      </p:sp>
      <p:pic>
        <p:nvPicPr>
          <p:cNvPr id="4" name="1530139908.462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46850" y="4572000"/>
            <a:ext cx="2857500" cy="1905000"/>
          </a:xfrm>
          <a:prstGeom prst="rect">
            <a:avLst/>
          </a:prstGeom>
        </p:spPr>
      </p:pic>
      <p:pic>
        <p:nvPicPr>
          <p:cNvPr id="5" name="1530139881.4658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3238498" y="4572000"/>
            <a:ext cx="2857500" cy="1905000"/>
          </a:xfrm>
          <a:prstGeom prst="rect">
            <a:avLst/>
          </a:prstGeom>
        </p:spPr>
      </p:pic>
      <p:sp>
        <p:nvSpPr>
          <p:cNvPr id="6" name="Rectangle 5"/>
          <p:cNvSpPr/>
          <p:nvPr/>
        </p:nvSpPr>
        <p:spPr>
          <a:xfrm>
            <a:off x="3332822" y="4387334"/>
            <a:ext cx="979755" cy="369332"/>
          </a:xfrm>
          <a:prstGeom prst="rect">
            <a:avLst/>
          </a:prstGeom>
        </p:spPr>
        <p:txBody>
          <a:bodyPr wrap="none">
            <a:spAutoFit/>
          </a:bodyPr>
          <a:lstStyle/>
          <a:p>
            <a:r>
              <a:rPr lang="en-AU" b="1" dirty="0">
                <a:solidFill>
                  <a:srgbClr val="444444"/>
                </a:solidFill>
                <a:latin typeface="Arial" panose="020B0604020202020204" pitchFamily="34" charset="0"/>
              </a:rPr>
              <a:t>P-wave</a:t>
            </a:r>
            <a:endParaRPr lang="en-AU" dirty="0"/>
          </a:p>
        </p:txBody>
      </p:sp>
      <p:sp>
        <p:nvSpPr>
          <p:cNvPr id="7" name="Rectangle 6"/>
          <p:cNvSpPr/>
          <p:nvPr/>
        </p:nvSpPr>
        <p:spPr>
          <a:xfrm>
            <a:off x="7471814" y="4312127"/>
            <a:ext cx="979755" cy="369332"/>
          </a:xfrm>
          <a:prstGeom prst="rect">
            <a:avLst/>
          </a:prstGeom>
        </p:spPr>
        <p:txBody>
          <a:bodyPr wrap="none">
            <a:spAutoFit/>
          </a:bodyPr>
          <a:lstStyle/>
          <a:p>
            <a:r>
              <a:rPr lang="en-AU" b="1" dirty="0">
                <a:solidFill>
                  <a:srgbClr val="444444"/>
                </a:solidFill>
                <a:latin typeface="Arial" panose="020B0604020202020204" pitchFamily="34" charset="0"/>
              </a:rPr>
              <a:t>S-wave</a:t>
            </a:r>
            <a:endParaRPr lang="en-AU" dirty="0"/>
          </a:p>
        </p:txBody>
      </p:sp>
    </p:spTree>
    <p:extLst>
      <p:ext uri="{BB962C8B-B14F-4D97-AF65-F5344CB8AC3E}">
        <p14:creationId xmlns:p14="http://schemas.microsoft.com/office/powerpoint/2010/main" val="40083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4" fill="hold"/>
                                        <p:tgtEl>
                                          <p:spTgt spid="5"/>
                                        </p:tgtEl>
                                      </p:cBhvr>
                                    </p:cmd>
                                  </p:childTnLst>
                                </p:cTn>
                              </p:par>
                            </p:childTnLst>
                          </p:cTn>
                        </p:par>
                        <p:par>
                          <p:cTn id="7" fill="hold">
                            <p:stCondLst>
                              <p:cond delay="2734"/>
                            </p:stCondLst>
                            <p:childTnLst>
                              <p:par>
                                <p:cTn id="8" presetID="1" presetClass="mediacall" presetSubtype="0" fill="hold" nodeType="afterEffect">
                                  <p:stCondLst>
                                    <p:cond delay="0"/>
                                  </p:stCondLst>
                                  <p:childTnLst>
                                    <p:cmd type="call" cmd="playFrom(0.0)">
                                      <p:cBhvr>
                                        <p:cTn id="9" dur="2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Mechanical Waves</a:t>
            </a:r>
          </a:p>
        </p:txBody>
      </p:sp>
      <p:sp>
        <p:nvSpPr>
          <p:cNvPr id="3" name="Content Placeholder 2"/>
          <p:cNvSpPr>
            <a:spLocks noGrp="1"/>
          </p:cNvSpPr>
          <p:nvPr>
            <p:ph idx="1"/>
          </p:nvPr>
        </p:nvSpPr>
        <p:spPr>
          <a:xfrm>
            <a:off x="581193" y="2179572"/>
            <a:ext cx="11029615" cy="3678303"/>
          </a:xfrm>
        </p:spPr>
        <p:txBody>
          <a:bodyPr/>
          <a:lstStyle/>
          <a:p>
            <a:pPr marL="0" indent="0" algn="ctr">
              <a:buNone/>
            </a:pPr>
            <a:r>
              <a:rPr lang="en-AU" sz="2800" b="1" dirty="0">
                <a:solidFill>
                  <a:srgbClr val="444444"/>
                </a:solidFill>
                <a:latin typeface="+mj-lt"/>
              </a:rPr>
              <a:t>A </a:t>
            </a:r>
            <a:r>
              <a:rPr lang="en-AU" sz="2800" b="1" dirty="0">
                <a:solidFill>
                  <a:srgbClr val="0066CC"/>
                </a:solidFill>
                <a:latin typeface="+mj-lt"/>
              </a:rPr>
              <a:t>mechanical wave</a:t>
            </a:r>
            <a:r>
              <a:rPr lang="en-AU" sz="2800" b="1" dirty="0">
                <a:solidFill>
                  <a:srgbClr val="444444"/>
                </a:solidFill>
                <a:latin typeface="+mj-lt"/>
              </a:rPr>
              <a:t> is defined as a wave that requires a medium to propagate.</a:t>
            </a:r>
            <a:r>
              <a:rPr lang="en-AU" sz="2800" dirty="0">
                <a:solidFill>
                  <a:srgbClr val="444444"/>
                </a:solidFill>
                <a:latin typeface="+mj-lt"/>
              </a:rPr>
              <a:t> </a:t>
            </a:r>
          </a:p>
          <a:p>
            <a:r>
              <a:rPr lang="en-AU" sz="2800" b="1" dirty="0">
                <a:solidFill>
                  <a:srgbClr val="0066CC"/>
                </a:solidFill>
                <a:latin typeface="+mj-lt"/>
              </a:rPr>
              <a:t>Mechanical waves</a:t>
            </a:r>
            <a:r>
              <a:rPr lang="en-AU" sz="2800" dirty="0">
                <a:solidFill>
                  <a:srgbClr val="444444"/>
                </a:solidFill>
                <a:latin typeface="+mj-lt"/>
              </a:rPr>
              <a:t> may oscillate the medium or oscillate the pressure within the medium.</a:t>
            </a:r>
          </a:p>
          <a:p>
            <a:r>
              <a:rPr lang="en-AU" sz="2800" dirty="0">
                <a:solidFill>
                  <a:srgbClr val="444444"/>
                </a:solidFill>
                <a:latin typeface="+mj-lt"/>
              </a:rPr>
              <a:t>This means </a:t>
            </a:r>
            <a:r>
              <a:rPr lang="en-AU" sz="2800" b="1" dirty="0">
                <a:solidFill>
                  <a:srgbClr val="0066CC"/>
                </a:solidFill>
                <a:latin typeface="+mj-lt"/>
              </a:rPr>
              <a:t>mechanical waves</a:t>
            </a:r>
            <a:r>
              <a:rPr lang="en-AU" sz="2800" dirty="0">
                <a:solidFill>
                  <a:srgbClr val="444444"/>
                </a:solidFill>
                <a:latin typeface="+mj-lt"/>
              </a:rPr>
              <a:t> need particles to travel through, so do not travel through a vacuum.</a:t>
            </a:r>
          </a:p>
          <a:p>
            <a:endParaRPr lang="en-AU" dirty="0"/>
          </a:p>
        </p:txBody>
      </p:sp>
      <p:pic>
        <p:nvPicPr>
          <p:cNvPr id="4" name="1509323696.9027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56300" y="4857750"/>
            <a:ext cx="2667000" cy="2000250"/>
          </a:xfrm>
          <a:prstGeom prst="rect">
            <a:avLst/>
          </a:prstGeom>
        </p:spPr>
      </p:pic>
    </p:spTree>
    <p:extLst>
      <p:ext uri="{BB962C8B-B14F-4D97-AF65-F5344CB8AC3E}">
        <p14:creationId xmlns:p14="http://schemas.microsoft.com/office/powerpoint/2010/main" val="312917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P &amp; S -waves</a:t>
            </a:r>
          </a:p>
        </p:txBody>
      </p:sp>
      <p:sp>
        <p:nvSpPr>
          <p:cNvPr id="3" name="Content Placeholder 2"/>
          <p:cNvSpPr>
            <a:spLocks noGrp="1"/>
          </p:cNvSpPr>
          <p:nvPr>
            <p:ph idx="1"/>
          </p:nvPr>
        </p:nvSpPr>
        <p:spPr>
          <a:xfrm>
            <a:off x="581192" y="2180497"/>
            <a:ext cx="11029615" cy="2277204"/>
          </a:xfrm>
        </p:spPr>
        <p:txBody>
          <a:bodyPr>
            <a:normAutofit lnSpcReduction="10000"/>
          </a:bodyPr>
          <a:lstStyle/>
          <a:p>
            <a:pPr marL="0" indent="0" algn="ctr">
              <a:buNone/>
            </a:pPr>
            <a:r>
              <a:rPr lang="en-AU" sz="2400" b="1" dirty="0">
                <a:solidFill>
                  <a:srgbClr val="0066CC"/>
                </a:solidFill>
                <a:latin typeface="+mj-lt"/>
              </a:rPr>
              <a:t>P-waves</a:t>
            </a:r>
            <a:r>
              <a:rPr lang="en-AU" sz="2400" b="1" dirty="0">
                <a:solidFill>
                  <a:srgbClr val="444444"/>
                </a:solidFill>
                <a:latin typeface="+mj-lt"/>
              </a:rPr>
              <a:t> travel through the Earth faster than </a:t>
            </a:r>
            <a:r>
              <a:rPr lang="en-AU" sz="2400" b="1" dirty="0">
                <a:solidFill>
                  <a:srgbClr val="EA1E34"/>
                </a:solidFill>
                <a:latin typeface="+mj-lt"/>
              </a:rPr>
              <a:t>S-waves.</a:t>
            </a:r>
            <a:endParaRPr lang="en-AU" sz="2400" dirty="0">
              <a:solidFill>
                <a:srgbClr val="444444"/>
              </a:solidFill>
              <a:latin typeface="+mj-lt"/>
            </a:endParaRPr>
          </a:p>
          <a:p>
            <a:r>
              <a:rPr lang="en-AU" sz="2400" dirty="0">
                <a:solidFill>
                  <a:srgbClr val="444444"/>
                </a:solidFill>
                <a:latin typeface="+mj-lt"/>
              </a:rPr>
              <a:t>This means that </a:t>
            </a:r>
            <a:r>
              <a:rPr lang="en-AU" sz="2400" b="1" dirty="0">
                <a:solidFill>
                  <a:srgbClr val="0066CC"/>
                </a:solidFill>
                <a:latin typeface="+mj-lt"/>
              </a:rPr>
              <a:t>P-waves</a:t>
            </a:r>
            <a:r>
              <a:rPr lang="en-AU" sz="2400" dirty="0">
                <a:solidFill>
                  <a:srgbClr val="444444"/>
                </a:solidFill>
                <a:latin typeface="+mj-lt"/>
              </a:rPr>
              <a:t> are recorded by seismometers before the </a:t>
            </a:r>
            <a:r>
              <a:rPr lang="en-AU" sz="2400" b="1" dirty="0">
                <a:solidFill>
                  <a:srgbClr val="EA1E34"/>
                </a:solidFill>
                <a:latin typeface="+mj-lt"/>
              </a:rPr>
              <a:t>S-waves</a:t>
            </a:r>
            <a:r>
              <a:rPr lang="en-AU" sz="2400" dirty="0">
                <a:solidFill>
                  <a:srgbClr val="444444"/>
                </a:solidFill>
                <a:latin typeface="+mj-lt"/>
              </a:rPr>
              <a:t> are.</a:t>
            </a:r>
          </a:p>
          <a:p>
            <a:r>
              <a:rPr lang="en-AU" sz="2400" dirty="0">
                <a:solidFill>
                  <a:srgbClr val="444444"/>
                </a:solidFill>
                <a:latin typeface="+mj-lt"/>
              </a:rPr>
              <a:t>It also means P-waves can </a:t>
            </a:r>
            <a:r>
              <a:rPr lang="en-AU" sz="2400" b="1" dirty="0">
                <a:solidFill>
                  <a:srgbClr val="F65942"/>
                </a:solidFill>
                <a:latin typeface="+mj-lt"/>
              </a:rPr>
              <a:t>warn</a:t>
            </a:r>
            <a:r>
              <a:rPr lang="en-AU" sz="2400" dirty="0">
                <a:solidFill>
                  <a:srgbClr val="444444"/>
                </a:solidFill>
                <a:latin typeface="+mj-lt"/>
              </a:rPr>
              <a:t> us of incoming S-waves, which tend to do </a:t>
            </a:r>
            <a:r>
              <a:rPr lang="en-AU" sz="2400" b="1" dirty="0">
                <a:solidFill>
                  <a:srgbClr val="CC0000"/>
                </a:solidFill>
                <a:latin typeface="+mj-lt"/>
              </a:rPr>
              <a:t>more damage</a:t>
            </a:r>
            <a:r>
              <a:rPr lang="en-AU" sz="2400" dirty="0">
                <a:solidFill>
                  <a:srgbClr val="444444"/>
                </a:solidFill>
                <a:latin typeface="+mj-lt"/>
              </a:rPr>
              <a:t> to structures on the ground. The arrival of the P-waves a few seconds earlier gives people time to shelter </a:t>
            </a:r>
            <a:r>
              <a:rPr lang="en-AU" sz="2400" b="1" dirty="0">
                <a:solidFill>
                  <a:srgbClr val="444444"/>
                </a:solidFill>
                <a:latin typeface="+mj-lt"/>
              </a:rPr>
              <a:t>under their desks</a:t>
            </a:r>
            <a:r>
              <a:rPr lang="en-AU" sz="2400" dirty="0">
                <a:solidFill>
                  <a:srgbClr val="444444"/>
                </a:solidFill>
                <a:latin typeface="+mj-lt"/>
              </a:rPr>
              <a:t> or in </a:t>
            </a:r>
            <a:r>
              <a:rPr lang="en-AU" sz="2400" b="1" dirty="0">
                <a:solidFill>
                  <a:srgbClr val="444444"/>
                </a:solidFill>
                <a:latin typeface="+mj-lt"/>
              </a:rPr>
              <a:t>doorways.</a:t>
            </a:r>
            <a:endParaRPr lang="en-AU" sz="2400" dirty="0">
              <a:solidFill>
                <a:srgbClr val="444444"/>
              </a:solidFill>
              <a:latin typeface="+mj-lt"/>
            </a:endParaRPr>
          </a:p>
          <a:p>
            <a:endParaRPr lang="en-AU" dirty="0"/>
          </a:p>
        </p:txBody>
      </p:sp>
      <p:pic>
        <p:nvPicPr>
          <p:cNvPr id="18434" name="Picture 2" descr="https://www.educationperfect.com/media/content/Science/1529886412.955961g/1529886412846-2251718511067578-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300" y="4094945"/>
            <a:ext cx="3873500" cy="266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67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Ultrasound</a:t>
            </a:r>
          </a:p>
        </p:txBody>
      </p:sp>
      <p:sp>
        <p:nvSpPr>
          <p:cNvPr id="3" name="Content Placeholder 2"/>
          <p:cNvSpPr>
            <a:spLocks noGrp="1"/>
          </p:cNvSpPr>
          <p:nvPr>
            <p:ph idx="1"/>
          </p:nvPr>
        </p:nvSpPr>
        <p:spPr>
          <a:xfrm>
            <a:off x="454192" y="1209056"/>
            <a:ext cx="11029615" cy="3678303"/>
          </a:xfrm>
        </p:spPr>
        <p:txBody>
          <a:bodyPr>
            <a:normAutofit/>
          </a:bodyPr>
          <a:lstStyle/>
          <a:p>
            <a:r>
              <a:rPr lang="en-AU" sz="2000" dirty="0">
                <a:solidFill>
                  <a:srgbClr val="444444"/>
                </a:solidFill>
                <a:latin typeface="+mj-lt"/>
              </a:rPr>
              <a:t>Ultrasound is sound at frequencies above 20,000  Hz, which is above human hearing range. In Latin, ultra means 'beyond'. </a:t>
            </a:r>
          </a:p>
          <a:p>
            <a:r>
              <a:rPr lang="en-AU" sz="2000" dirty="0">
                <a:solidFill>
                  <a:srgbClr val="444444"/>
                </a:solidFill>
                <a:latin typeface="+mj-lt"/>
              </a:rPr>
              <a:t>Artificial ultrasounds are produced by vibrating quartz crystals, which are induced to vibrate by high-frequency alternating currents. </a:t>
            </a:r>
          </a:p>
          <a:p>
            <a:r>
              <a:rPr lang="en-AU" sz="2000" dirty="0">
                <a:solidFill>
                  <a:srgbClr val="444444"/>
                </a:solidFill>
                <a:latin typeface="+mj-lt"/>
              </a:rPr>
              <a:t>The uses of ultrasound waves or ultrasonics are increasing very rapidly, especially in the medical profession. Reflection and refraction of ultrasound waves are used to see unborn babies, tumours and body organs. </a:t>
            </a:r>
            <a:endParaRPr lang="en-AU" sz="2000" dirty="0">
              <a:latin typeface="+mj-lt"/>
            </a:endParaRPr>
          </a:p>
        </p:txBody>
      </p:sp>
      <p:pic>
        <p:nvPicPr>
          <p:cNvPr id="4" name="1509322143.974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98458" y="4138058"/>
            <a:ext cx="2694541" cy="2694541"/>
          </a:xfrm>
          <a:prstGeom prst="rect">
            <a:avLst/>
          </a:prstGeom>
        </p:spPr>
      </p:pic>
    </p:spTree>
    <p:extLst>
      <p:ext uri="{BB962C8B-B14F-4D97-AF65-F5344CB8AC3E}">
        <p14:creationId xmlns:p14="http://schemas.microsoft.com/office/powerpoint/2010/main" val="211694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Wave properties</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213286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Intentions</a:t>
            </a:r>
          </a:p>
        </p:txBody>
      </p:sp>
      <p:sp>
        <p:nvSpPr>
          <p:cNvPr id="3" name="Content Placeholder 2"/>
          <p:cNvSpPr>
            <a:spLocks noGrp="1"/>
          </p:cNvSpPr>
          <p:nvPr>
            <p:ph idx="1"/>
          </p:nvPr>
        </p:nvSpPr>
        <p:spPr/>
        <p:txBody>
          <a:bodyPr>
            <a:normAutofit/>
          </a:bodyPr>
          <a:lstStyle/>
          <a:p>
            <a:endParaRPr lang="en-AU" sz="2400" dirty="0"/>
          </a:p>
        </p:txBody>
      </p:sp>
    </p:spTree>
    <p:extLst>
      <p:ext uri="{BB962C8B-B14F-4D97-AF65-F5344CB8AC3E}">
        <p14:creationId xmlns:p14="http://schemas.microsoft.com/office/powerpoint/2010/main" val="75890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Standing Harmonics</a:t>
            </a:r>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12" y="1715956"/>
            <a:ext cx="10920288" cy="5008553"/>
          </a:xfrm>
          <a:prstGeom prst="rect">
            <a:avLst/>
          </a:prstGeom>
        </p:spPr>
      </p:pic>
    </p:spTree>
    <p:extLst>
      <p:ext uri="{BB962C8B-B14F-4D97-AF65-F5344CB8AC3E}">
        <p14:creationId xmlns:p14="http://schemas.microsoft.com/office/powerpoint/2010/main" val="3298496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937" y="1933226"/>
            <a:ext cx="6703163" cy="4924774"/>
          </a:xfrm>
          <a:prstGeom prst="rect">
            <a:avLst/>
          </a:prstGeom>
        </p:spPr>
      </p:pic>
    </p:spTree>
    <p:extLst>
      <p:ext uri="{BB962C8B-B14F-4D97-AF65-F5344CB8AC3E}">
        <p14:creationId xmlns:p14="http://schemas.microsoft.com/office/powerpoint/2010/main" val="2642166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Measuring Sound</a:t>
            </a:r>
          </a:p>
        </p:txBody>
      </p:sp>
      <p:sp>
        <p:nvSpPr>
          <p:cNvPr id="3" name="Content Placeholder 2"/>
          <p:cNvSpPr>
            <a:spLocks noGrp="1"/>
          </p:cNvSpPr>
          <p:nvPr>
            <p:ph idx="1"/>
          </p:nvPr>
        </p:nvSpPr>
        <p:spPr>
          <a:xfrm>
            <a:off x="581193" y="1785535"/>
            <a:ext cx="11029615" cy="2823304"/>
          </a:xfrm>
        </p:spPr>
        <p:txBody>
          <a:bodyPr>
            <a:normAutofit/>
          </a:bodyPr>
          <a:lstStyle/>
          <a:p>
            <a:r>
              <a:rPr lang="en-AU" sz="2400" dirty="0"/>
              <a:t>Intensity is the amount of energy transported by a sound wave per unit of time across a unit area perpendicular to the direction of the direction of wave propagation, in Watts per square metre, W m</a:t>
            </a:r>
            <a:r>
              <a:rPr lang="en-AU" sz="2400" baseline="30000" dirty="0"/>
              <a:t>-2.</a:t>
            </a:r>
          </a:p>
          <a:p>
            <a:r>
              <a:rPr lang="en-AU" sz="2400" dirty="0"/>
              <a:t>Intensity depends on amplitude and frequency, and decreases with distance from the sound source as the sound spreads over a larger area.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4608839"/>
            <a:ext cx="3667125" cy="1714500"/>
          </a:xfrm>
          <a:prstGeom prst="rect">
            <a:avLst/>
          </a:prstGeom>
        </p:spPr>
      </p:pic>
    </p:spTree>
    <p:extLst>
      <p:ext uri="{BB962C8B-B14F-4D97-AF65-F5344CB8AC3E}">
        <p14:creationId xmlns:p14="http://schemas.microsoft.com/office/powerpoint/2010/main" val="53072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Loudness</a:t>
            </a:r>
          </a:p>
        </p:txBody>
      </p:sp>
      <p:sp>
        <p:nvSpPr>
          <p:cNvPr id="3" name="Content Placeholder 2"/>
          <p:cNvSpPr>
            <a:spLocks noGrp="1"/>
          </p:cNvSpPr>
          <p:nvPr>
            <p:ph idx="1"/>
          </p:nvPr>
        </p:nvSpPr>
        <p:spPr/>
        <p:txBody>
          <a:bodyPr/>
          <a:lstStyle/>
          <a:p>
            <a:r>
              <a:rPr lang="en-AU" sz="2800" dirty="0"/>
              <a:t>Is the measurable sensation of sound.</a:t>
            </a:r>
          </a:p>
          <a:p>
            <a:r>
              <a:rPr lang="en-AU" sz="2800" dirty="0"/>
              <a:t>Loudness relates to intensity, but the relationship is not linear; for a sound to seem twice as loud it must be ten times the intensity.</a:t>
            </a:r>
          </a:p>
          <a:p>
            <a:r>
              <a:rPr lang="en-AU" sz="2800" dirty="0"/>
              <a:t>Ears are not equally sensitive to all frequencies; high frequency sounds may not seem as loud as low frequency sounds of the same intensity.</a:t>
            </a:r>
          </a:p>
          <a:p>
            <a:endParaRPr lang="en-AU" dirty="0"/>
          </a:p>
        </p:txBody>
      </p:sp>
    </p:spTree>
    <p:extLst>
      <p:ext uri="{BB962C8B-B14F-4D97-AF65-F5344CB8AC3E}">
        <p14:creationId xmlns:p14="http://schemas.microsoft.com/office/powerpoint/2010/main" val="181768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Pitch</a:t>
            </a:r>
          </a:p>
        </p:txBody>
      </p:sp>
      <p:sp>
        <p:nvSpPr>
          <p:cNvPr id="3" name="Content Placeholder 2"/>
          <p:cNvSpPr>
            <a:spLocks noGrp="1"/>
          </p:cNvSpPr>
          <p:nvPr>
            <p:ph idx="1"/>
          </p:nvPr>
        </p:nvSpPr>
        <p:spPr>
          <a:xfrm>
            <a:off x="581192" y="2180497"/>
            <a:ext cx="11029615" cy="2023204"/>
          </a:xfrm>
        </p:spPr>
        <p:txBody>
          <a:bodyPr/>
          <a:lstStyle/>
          <a:p>
            <a:r>
              <a:rPr lang="en-AU" sz="3200" dirty="0"/>
              <a:t>Frequency determines pitch, or how high or low a sound is.</a:t>
            </a:r>
          </a:p>
          <a:p>
            <a:r>
              <a:rPr lang="en-AU" sz="3200" dirty="0"/>
              <a:t>Human ears can detect sound from 20 Hz (low) to 20 000 Hz (high)</a:t>
            </a:r>
          </a:p>
          <a:p>
            <a:endParaRPr lang="en-AU" dirty="0"/>
          </a:p>
        </p:txBody>
      </p:sp>
      <p:pic>
        <p:nvPicPr>
          <p:cNvPr id="5" name="Picture 4"/>
          <p:cNvPicPr>
            <a:picLocks noChangeAspect="1"/>
          </p:cNvPicPr>
          <p:nvPr/>
        </p:nvPicPr>
        <p:blipFill>
          <a:blip r:embed="rId2"/>
          <a:stretch>
            <a:fillRect/>
          </a:stretch>
        </p:blipFill>
        <p:spPr>
          <a:xfrm>
            <a:off x="1371600" y="3894181"/>
            <a:ext cx="3949700" cy="2733192"/>
          </a:xfrm>
          <a:prstGeom prst="rect">
            <a:avLst/>
          </a:prstGeom>
        </p:spPr>
      </p:pic>
      <p:pic>
        <p:nvPicPr>
          <p:cNvPr id="6" name="Picture 5"/>
          <p:cNvPicPr>
            <a:picLocks noChangeAspect="1"/>
          </p:cNvPicPr>
          <p:nvPr/>
        </p:nvPicPr>
        <p:blipFill>
          <a:blip r:embed="rId3"/>
          <a:stretch>
            <a:fillRect/>
          </a:stretch>
        </p:blipFill>
        <p:spPr>
          <a:xfrm>
            <a:off x="5833645" y="3894181"/>
            <a:ext cx="6358355" cy="2883218"/>
          </a:xfrm>
          <a:prstGeom prst="rect">
            <a:avLst/>
          </a:prstGeom>
        </p:spPr>
      </p:pic>
    </p:spTree>
    <p:extLst>
      <p:ext uri="{BB962C8B-B14F-4D97-AF65-F5344CB8AC3E}">
        <p14:creationId xmlns:p14="http://schemas.microsoft.com/office/powerpoint/2010/main" val="87271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Introduction to light</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798834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Through a medium</a:t>
            </a:r>
          </a:p>
        </p:txBody>
      </p:sp>
      <p:sp>
        <p:nvSpPr>
          <p:cNvPr id="3" name="Content Placeholder 2"/>
          <p:cNvSpPr>
            <a:spLocks noGrp="1"/>
          </p:cNvSpPr>
          <p:nvPr>
            <p:ph idx="1"/>
          </p:nvPr>
        </p:nvSpPr>
        <p:spPr>
          <a:xfrm>
            <a:off x="581192" y="2180497"/>
            <a:ext cx="11029615" cy="2201004"/>
          </a:xfrm>
        </p:spPr>
        <p:txBody>
          <a:bodyPr/>
          <a:lstStyle/>
          <a:p>
            <a:pPr marL="0" indent="0" algn="ctr">
              <a:buNone/>
            </a:pPr>
            <a:r>
              <a:rPr lang="en-AU" sz="2400" b="1" dirty="0">
                <a:solidFill>
                  <a:srgbClr val="0066CC"/>
                </a:solidFill>
                <a:latin typeface="+mj-lt"/>
              </a:rPr>
              <a:t>Mechanical waves</a:t>
            </a:r>
            <a:r>
              <a:rPr lang="en-AU" sz="2400" b="1" dirty="0">
                <a:solidFill>
                  <a:srgbClr val="444444"/>
                </a:solidFill>
                <a:latin typeface="+mj-lt"/>
              </a:rPr>
              <a:t> travel through a </a:t>
            </a:r>
            <a:r>
              <a:rPr lang="en-AU" sz="2400" b="1" dirty="0">
                <a:solidFill>
                  <a:srgbClr val="571A98"/>
                </a:solidFill>
                <a:latin typeface="+mj-lt"/>
              </a:rPr>
              <a:t>medium.</a:t>
            </a:r>
            <a:endParaRPr lang="en-AU" sz="2400" dirty="0">
              <a:solidFill>
                <a:srgbClr val="444444"/>
              </a:solidFill>
              <a:latin typeface="+mj-lt"/>
            </a:endParaRPr>
          </a:p>
          <a:p>
            <a:r>
              <a:rPr lang="en-AU" sz="2400" dirty="0">
                <a:solidFill>
                  <a:srgbClr val="444444"/>
                </a:solidFill>
                <a:latin typeface="+mj-lt"/>
              </a:rPr>
              <a:t>They </a:t>
            </a:r>
            <a:r>
              <a:rPr lang="en-AU" sz="2400" b="1" dirty="0">
                <a:solidFill>
                  <a:srgbClr val="F30277"/>
                </a:solidFill>
                <a:latin typeface="+mj-lt"/>
              </a:rPr>
              <a:t>transfer energy</a:t>
            </a:r>
            <a:r>
              <a:rPr lang="en-AU" sz="2400" dirty="0">
                <a:solidFill>
                  <a:srgbClr val="444444"/>
                </a:solidFill>
                <a:latin typeface="+mj-lt"/>
              </a:rPr>
              <a:t> without the whole medium being transported from place to place. Instead, only the </a:t>
            </a:r>
            <a:r>
              <a:rPr lang="en-AU" sz="2400" b="1" dirty="0">
                <a:solidFill>
                  <a:srgbClr val="444444"/>
                </a:solidFill>
                <a:latin typeface="+mj-lt"/>
              </a:rPr>
              <a:t>particles</a:t>
            </a:r>
            <a:r>
              <a:rPr lang="en-AU" sz="2400" dirty="0">
                <a:solidFill>
                  <a:srgbClr val="444444"/>
                </a:solidFill>
                <a:latin typeface="+mj-lt"/>
              </a:rPr>
              <a:t> within the medium </a:t>
            </a:r>
            <a:r>
              <a:rPr lang="en-AU" sz="2400" b="1" dirty="0">
                <a:solidFill>
                  <a:srgbClr val="00868B"/>
                </a:solidFill>
                <a:latin typeface="+mj-lt"/>
              </a:rPr>
              <a:t>vibrate</a:t>
            </a:r>
            <a:r>
              <a:rPr lang="en-AU" sz="2400" dirty="0">
                <a:solidFill>
                  <a:srgbClr val="444444"/>
                </a:solidFill>
                <a:latin typeface="+mj-lt"/>
              </a:rPr>
              <a:t> back and forth or oscillate the pressure within the medium.</a:t>
            </a:r>
          </a:p>
          <a:p>
            <a:endParaRPr lang="en-AU" dirty="0"/>
          </a:p>
        </p:txBody>
      </p:sp>
      <p:pic>
        <p:nvPicPr>
          <p:cNvPr id="1026" name="Picture 2" descr="https://www.educationperfect.com/media/content/Science/1469670320.427911f/1469670333433-233163149395590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40174" y="4381501"/>
            <a:ext cx="4425547" cy="160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369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Intentions</a:t>
            </a:r>
          </a:p>
        </p:txBody>
      </p:sp>
      <p:sp>
        <p:nvSpPr>
          <p:cNvPr id="3" name="Content Placeholder 2"/>
          <p:cNvSpPr>
            <a:spLocks noGrp="1"/>
          </p:cNvSpPr>
          <p:nvPr>
            <p:ph idx="1"/>
          </p:nvPr>
        </p:nvSpPr>
        <p:spPr/>
        <p:txBody>
          <a:bodyPr>
            <a:normAutofit/>
          </a:bodyPr>
          <a:lstStyle/>
          <a:p>
            <a:endParaRPr lang="en-AU" sz="2400" dirty="0"/>
          </a:p>
        </p:txBody>
      </p:sp>
    </p:spTree>
    <p:extLst>
      <p:ext uri="{BB962C8B-B14F-4D97-AF65-F5344CB8AC3E}">
        <p14:creationId xmlns:p14="http://schemas.microsoft.com/office/powerpoint/2010/main" val="4018166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Nature of Light</a:t>
            </a:r>
          </a:p>
        </p:txBody>
      </p:sp>
      <p:sp>
        <p:nvSpPr>
          <p:cNvPr id="3" name="Content Placeholder 2"/>
          <p:cNvSpPr>
            <a:spLocks noGrp="1"/>
          </p:cNvSpPr>
          <p:nvPr>
            <p:ph idx="1"/>
          </p:nvPr>
        </p:nvSpPr>
        <p:spPr/>
        <p:txBody>
          <a:bodyPr/>
          <a:lstStyle/>
          <a:p>
            <a:endParaRPr lang="en-AU"/>
          </a:p>
        </p:txBody>
      </p:sp>
      <p:pic>
        <p:nvPicPr>
          <p:cNvPr id="4" name="Picture 2" descr="http://www.mstworkbooks.co.za/natural-sciences/gr8/images/gr8ec04-gd-0052.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816" y="1508439"/>
            <a:ext cx="7632848" cy="5022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305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Light?</a:t>
            </a:r>
          </a:p>
        </p:txBody>
      </p:sp>
      <p:sp>
        <p:nvSpPr>
          <p:cNvPr id="3" name="Content Placeholder 2"/>
          <p:cNvSpPr>
            <a:spLocks noGrp="1"/>
          </p:cNvSpPr>
          <p:nvPr>
            <p:ph idx="1"/>
          </p:nvPr>
        </p:nvSpPr>
        <p:spPr/>
        <p:txBody>
          <a:bodyPr/>
          <a:lstStyle/>
          <a:p>
            <a:r>
              <a:rPr lang="en-AU" sz="2800" dirty="0"/>
              <a:t>Light is usually described as being both particle-like (due to photoelectric effect) and wave-like (Young’s double slit experiment) in its behaviour. However, there are three models used to explain it. </a:t>
            </a:r>
          </a:p>
          <a:p>
            <a:pPr lvl="1"/>
            <a:r>
              <a:rPr lang="en-AU" sz="2600" dirty="0"/>
              <a:t>Ray model.</a:t>
            </a:r>
          </a:p>
          <a:p>
            <a:pPr lvl="1"/>
            <a:r>
              <a:rPr lang="en-AU" sz="2600" dirty="0"/>
              <a:t>Wave model.</a:t>
            </a:r>
          </a:p>
          <a:p>
            <a:pPr lvl="1"/>
            <a:r>
              <a:rPr lang="en-AU" sz="2600" dirty="0"/>
              <a:t>Photon (particle) model.</a:t>
            </a:r>
          </a:p>
          <a:p>
            <a:endParaRPr lang="en-AU" dirty="0"/>
          </a:p>
        </p:txBody>
      </p:sp>
    </p:spTree>
    <p:extLst>
      <p:ext uri="{BB962C8B-B14F-4D97-AF65-F5344CB8AC3E}">
        <p14:creationId xmlns:p14="http://schemas.microsoft.com/office/powerpoint/2010/main" val="3671762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Ray model</a:t>
            </a:r>
          </a:p>
        </p:txBody>
      </p:sp>
      <p:sp>
        <p:nvSpPr>
          <p:cNvPr id="3" name="Content Placeholder 2"/>
          <p:cNvSpPr>
            <a:spLocks noGrp="1"/>
          </p:cNvSpPr>
          <p:nvPr>
            <p:ph idx="1"/>
          </p:nvPr>
        </p:nvSpPr>
        <p:spPr>
          <a:xfrm>
            <a:off x="581192" y="2180497"/>
            <a:ext cx="11029615" cy="1604104"/>
          </a:xfrm>
        </p:spPr>
        <p:txBody>
          <a:bodyPr/>
          <a:lstStyle/>
          <a:p>
            <a:pPr marL="457200" indent="-457200">
              <a:buFont typeface="Arial" pitchFamily="34" charset="0"/>
              <a:buChar char="•"/>
            </a:pPr>
            <a:r>
              <a:rPr lang="en-AU" sz="2800" dirty="0"/>
              <a:t>Straight line.</a:t>
            </a:r>
          </a:p>
          <a:p>
            <a:pPr marL="457200" indent="-457200">
              <a:buFont typeface="Arial" pitchFamily="34" charset="0"/>
              <a:buChar char="•"/>
            </a:pPr>
            <a:r>
              <a:rPr lang="en-AU" sz="2800" dirty="0"/>
              <a:t>Changes directions when interacting with materials.</a:t>
            </a:r>
          </a:p>
          <a:p>
            <a:endParaRPr lang="en-AU" dirty="0"/>
          </a:p>
        </p:txBody>
      </p:sp>
      <p:pic>
        <p:nvPicPr>
          <p:cNvPr id="4" name="Picture 2" descr="http://www.matrix44.net/cms/wp-content/uploads/2011/03/ads_diffuse_light_ray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300" y="4101492"/>
            <a:ext cx="3282032" cy="233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055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Wave Model</a:t>
            </a:r>
          </a:p>
        </p:txBody>
      </p:sp>
      <p:sp>
        <p:nvSpPr>
          <p:cNvPr id="3" name="Content Placeholder 2"/>
          <p:cNvSpPr>
            <a:spLocks noGrp="1"/>
          </p:cNvSpPr>
          <p:nvPr>
            <p:ph idx="1"/>
          </p:nvPr>
        </p:nvSpPr>
        <p:spPr>
          <a:xfrm>
            <a:off x="581192" y="2180497"/>
            <a:ext cx="11029615" cy="1667604"/>
          </a:xfrm>
        </p:spPr>
        <p:txBody>
          <a:bodyPr>
            <a:normAutofit/>
          </a:bodyPr>
          <a:lstStyle/>
          <a:p>
            <a:r>
              <a:rPr lang="en-AU" sz="2400" dirty="0"/>
              <a:t>Light is treated as an electromagnetic wave in a vacuum or a medium.</a:t>
            </a:r>
          </a:p>
          <a:p>
            <a:r>
              <a:rPr lang="en-AU" sz="2400" dirty="0"/>
              <a:t>Used to model interference and diffraction.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4160242"/>
            <a:ext cx="2545358" cy="25453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646" y="3698480"/>
            <a:ext cx="5284161" cy="3313254"/>
          </a:xfrm>
          <a:prstGeom prst="rect">
            <a:avLst/>
          </a:prstGeom>
        </p:spPr>
      </p:pic>
    </p:spTree>
    <p:extLst>
      <p:ext uri="{BB962C8B-B14F-4D97-AF65-F5344CB8AC3E}">
        <p14:creationId xmlns:p14="http://schemas.microsoft.com/office/powerpoint/2010/main" val="1153033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Photon model</a:t>
            </a:r>
          </a:p>
        </p:txBody>
      </p:sp>
      <p:sp>
        <p:nvSpPr>
          <p:cNvPr id="3" name="Content Placeholder 2"/>
          <p:cNvSpPr>
            <a:spLocks noGrp="1"/>
          </p:cNvSpPr>
          <p:nvPr>
            <p:ph idx="1"/>
          </p:nvPr>
        </p:nvSpPr>
        <p:spPr>
          <a:xfrm>
            <a:off x="581192" y="2180497"/>
            <a:ext cx="11029615" cy="1629504"/>
          </a:xfrm>
        </p:spPr>
        <p:txBody>
          <a:bodyPr>
            <a:normAutofit/>
          </a:bodyPr>
          <a:lstStyle/>
          <a:p>
            <a:r>
              <a:rPr lang="en-AU" sz="3200" dirty="0"/>
              <a:t>Photons act as packets of particles that allow interaction with atoms.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9" y="3606924"/>
            <a:ext cx="9144000" cy="2788920"/>
          </a:xfrm>
          <a:prstGeom prst="rect">
            <a:avLst/>
          </a:prstGeom>
        </p:spPr>
      </p:pic>
    </p:spTree>
    <p:extLst>
      <p:ext uri="{BB962C8B-B14F-4D97-AF65-F5344CB8AC3E}">
        <p14:creationId xmlns:p14="http://schemas.microsoft.com/office/powerpoint/2010/main" val="878962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Family of Electromagnetic radiation</a:t>
            </a:r>
          </a:p>
        </p:txBody>
      </p:sp>
      <p:pic>
        <p:nvPicPr>
          <p:cNvPr id="4" name="Content Placeholder 3" descr="Spectrum.jpg"/>
          <p:cNvPicPr>
            <a:picLocks noGrp="1" noChangeAspect="1"/>
          </p:cNvPicPr>
          <p:nvPr>
            <p:ph idx="1"/>
          </p:nvPr>
        </p:nvPicPr>
        <p:blipFill>
          <a:blip r:embed="rId2"/>
          <a:stretch>
            <a:fillRect/>
          </a:stretch>
        </p:blipFill>
        <p:spPr>
          <a:xfrm>
            <a:off x="2752514" y="1995671"/>
            <a:ext cx="7026486" cy="4862329"/>
          </a:xfrm>
        </p:spPr>
      </p:pic>
    </p:spTree>
    <p:extLst>
      <p:ext uri="{BB962C8B-B14F-4D97-AF65-F5344CB8AC3E}">
        <p14:creationId xmlns:p14="http://schemas.microsoft.com/office/powerpoint/2010/main" val="865811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Light- Part of the electromagnetic radiation</a:t>
            </a:r>
          </a:p>
        </p:txBody>
      </p:sp>
      <p:sp>
        <p:nvSpPr>
          <p:cNvPr id="3" name="Content Placeholder 2"/>
          <p:cNvSpPr>
            <a:spLocks noGrp="1"/>
          </p:cNvSpPr>
          <p:nvPr>
            <p:ph idx="1"/>
          </p:nvPr>
        </p:nvSpPr>
        <p:spPr>
          <a:xfrm>
            <a:off x="581193" y="2180496"/>
            <a:ext cx="8372308" cy="3678303"/>
          </a:xfrm>
        </p:spPr>
        <p:txBody>
          <a:bodyPr>
            <a:normAutofit lnSpcReduction="10000"/>
          </a:bodyPr>
          <a:lstStyle/>
          <a:p>
            <a:r>
              <a:rPr lang="en-AU" sz="3200" dirty="0"/>
              <a:t>Light is part of the electromagnetic family, each with its unique wavelength and corresponding frequency. All have the same velocity, known as the speed of light: </a:t>
            </a:r>
          </a:p>
          <a:p>
            <a:pPr>
              <a:buNone/>
            </a:pPr>
            <a:r>
              <a:rPr lang="en-AU" sz="3200" dirty="0"/>
              <a:t>			c = 3.00 x 10</a:t>
            </a:r>
            <a:r>
              <a:rPr lang="en-AU" sz="3200" baseline="30000" dirty="0"/>
              <a:t>8</a:t>
            </a:r>
            <a:r>
              <a:rPr lang="en-AU" sz="3200" dirty="0"/>
              <a:t> ms</a:t>
            </a:r>
            <a:r>
              <a:rPr lang="en-AU" sz="3200" baseline="30000" dirty="0"/>
              <a:t>-1</a:t>
            </a:r>
            <a:r>
              <a:rPr lang="en-AU" sz="3200" dirty="0"/>
              <a:t>. </a:t>
            </a:r>
          </a:p>
          <a:p>
            <a:r>
              <a:rPr lang="en-AU" sz="3200" dirty="0">
                <a:cs typeface="Times New Roman" pitchFamily="18" charset="0"/>
              </a:rPr>
              <a:t>Within the spectrum of light radiation the wavelength is varying.</a:t>
            </a:r>
          </a:p>
          <a:p>
            <a:endParaRPr lang="en-AU" dirty="0"/>
          </a:p>
        </p:txBody>
      </p:sp>
      <p:pic>
        <p:nvPicPr>
          <p:cNvPr id="4" name="Picture 3" descr="Spectrum 1.jpg"/>
          <p:cNvPicPr>
            <a:picLocks noChangeAspect="1"/>
          </p:cNvPicPr>
          <p:nvPr/>
        </p:nvPicPr>
        <p:blipFill>
          <a:blip r:embed="rId2"/>
          <a:stretch>
            <a:fillRect/>
          </a:stretch>
        </p:blipFill>
        <p:spPr>
          <a:xfrm>
            <a:off x="8890000" y="1715956"/>
            <a:ext cx="3302000" cy="5214950"/>
          </a:xfrm>
          <a:prstGeom prst="rect">
            <a:avLst/>
          </a:prstGeom>
        </p:spPr>
      </p:pic>
    </p:spTree>
    <p:extLst>
      <p:ext uri="{BB962C8B-B14F-4D97-AF65-F5344CB8AC3E}">
        <p14:creationId xmlns:p14="http://schemas.microsoft.com/office/powerpoint/2010/main" val="2367539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Particle-like properties</a:t>
            </a:r>
          </a:p>
        </p:txBody>
      </p:sp>
      <p:sp>
        <p:nvSpPr>
          <p:cNvPr id="3" name="Content Placeholder 2"/>
          <p:cNvSpPr>
            <a:spLocks noGrp="1"/>
          </p:cNvSpPr>
          <p:nvPr>
            <p:ph idx="1"/>
          </p:nvPr>
        </p:nvSpPr>
        <p:spPr>
          <a:xfrm>
            <a:off x="5537200" y="2180496"/>
            <a:ext cx="6073607" cy="3636103"/>
          </a:xfrm>
        </p:spPr>
        <p:txBody>
          <a:bodyPr/>
          <a:lstStyle/>
          <a:p>
            <a:r>
              <a:rPr lang="en-AU" sz="2800" dirty="0"/>
              <a:t>The photoelectric principle was demonstrated to show that when light shines on a piece of metal, depending on the type of metal and the frequency of light, then this could produce a current (the movement of electrons).</a:t>
            </a:r>
          </a:p>
          <a:p>
            <a:pPr marL="0" indent="0">
              <a:buNone/>
            </a:pPr>
            <a:endParaRPr lang="en-AU" dirty="0"/>
          </a:p>
          <a:p>
            <a:endParaRPr lang="en-AU" dirty="0"/>
          </a:p>
        </p:txBody>
      </p:sp>
      <p:pic>
        <p:nvPicPr>
          <p:cNvPr id="4" name="Picture 3"/>
          <p:cNvPicPr/>
          <p:nvPr/>
        </p:nvPicPr>
        <p:blipFill>
          <a:blip r:embed="rId2"/>
          <a:srcRect/>
          <a:stretch>
            <a:fillRect/>
          </a:stretch>
        </p:blipFill>
        <p:spPr bwMode="auto">
          <a:xfrm>
            <a:off x="581192" y="2732776"/>
            <a:ext cx="4305300" cy="2992649"/>
          </a:xfrm>
          <a:prstGeom prst="rect">
            <a:avLst/>
          </a:prstGeom>
          <a:noFill/>
          <a:ln w="9525">
            <a:noFill/>
            <a:miter lim="800000"/>
            <a:headEnd/>
            <a:tailEnd/>
          </a:ln>
        </p:spPr>
      </p:pic>
    </p:spTree>
    <p:extLst>
      <p:ext uri="{BB962C8B-B14F-4D97-AF65-F5344CB8AC3E}">
        <p14:creationId xmlns:p14="http://schemas.microsoft.com/office/powerpoint/2010/main" val="3661248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Wave-Like Properties</a:t>
            </a:r>
          </a:p>
        </p:txBody>
      </p:sp>
      <p:sp>
        <p:nvSpPr>
          <p:cNvPr id="3" name="Content Placeholder 2"/>
          <p:cNvSpPr>
            <a:spLocks noGrp="1"/>
          </p:cNvSpPr>
          <p:nvPr>
            <p:ph idx="1"/>
          </p:nvPr>
        </p:nvSpPr>
        <p:spPr>
          <a:xfrm>
            <a:off x="581193" y="2180496"/>
            <a:ext cx="6264108" cy="3678303"/>
          </a:xfrm>
        </p:spPr>
        <p:txBody>
          <a:bodyPr/>
          <a:lstStyle/>
          <a:p>
            <a:r>
              <a:rPr lang="en-AU" sz="2800" dirty="0"/>
              <a:t>The fact that light is able to “bend” around obstacles, which is a property of transverse waves, shows light to have wave-like properties.</a:t>
            </a:r>
          </a:p>
          <a:p>
            <a:r>
              <a:rPr lang="en-AU" sz="2800" dirty="0"/>
              <a:t>This phenomenon is known as </a:t>
            </a:r>
            <a:r>
              <a:rPr lang="en-AU" sz="2800" u="sng" dirty="0"/>
              <a:t>diffraction</a:t>
            </a:r>
            <a:r>
              <a:rPr lang="en-AU" sz="2800" dirty="0"/>
              <a:t>. </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401" y="1967419"/>
            <a:ext cx="4813407" cy="4104456"/>
          </a:xfrm>
          <a:prstGeom prst="rect">
            <a:avLst/>
          </a:prstGeom>
        </p:spPr>
      </p:pic>
    </p:spTree>
    <p:extLst>
      <p:ext uri="{BB962C8B-B14F-4D97-AF65-F5344CB8AC3E}">
        <p14:creationId xmlns:p14="http://schemas.microsoft.com/office/powerpoint/2010/main" val="796372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Longitudinal and transverse waves</a:t>
            </a:r>
          </a:p>
        </p:txBody>
      </p:sp>
      <p:sp>
        <p:nvSpPr>
          <p:cNvPr id="3" name="Content Placeholder 2"/>
          <p:cNvSpPr>
            <a:spLocks noGrp="1"/>
          </p:cNvSpPr>
          <p:nvPr>
            <p:ph idx="1"/>
          </p:nvPr>
        </p:nvSpPr>
        <p:spPr>
          <a:xfrm>
            <a:off x="581192" y="2180496"/>
            <a:ext cx="11029615" cy="4677504"/>
          </a:xfrm>
        </p:spPr>
        <p:txBody>
          <a:bodyPr>
            <a:normAutofit fontScale="85000" lnSpcReduction="20000"/>
          </a:bodyPr>
          <a:lstStyle/>
          <a:p>
            <a:pPr marL="0" indent="0" algn="ctr">
              <a:buNone/>
            </a:pPr>
            <a:r>
              <a:rPr lang="en-AU" sz="2800" b="1" dirty="0">
                <a:solidFill>
                  <a:srgbClr val="444444"/>
                </a:solidFill>
                <a:latin typeface="+mj-lt"/>
              </a:rPr>
              <a:t>There are two types of mechanical waves: </a:t>
            </a:r>
            <a:r>
              <a:rPr lang="en-AU" sz="2800" b="1" dirty="0">
                <a:solidFill>
                  <a:srgbClr val="CC0000"/>
                </a:solidFill>
                <a:latin typeface="+mj-lt"/>
              </a:rPr>
              <a:t>longitudinal</a:t>
            </a:r>
            <a:r>
              <a:rPr lang="en-AU" sz="2800" b="1" dirty="0">
                <a:solidFill>
                  <a:srgbClr val="444444"/>
                </a:solidFill>
                <a:latin typeface="+mj-lt"/>
              </a:rPr>
              <a:t> and </a:t>
            </a:r>
            <a:r>
              <a:rPr lang="en-AU" sz="2800" b="1" dirty="0">
                <a:solidFill>
                  <a:srgbClr val="571A98"/>
                </a:solidFill>
                <a:latin typeface="+mj-lt"/>
              </a:rPr>
              <a:t>transverse</a:t>
            </a:r>
            <a:r>
              <a:rPr lang="en-AU" sz="2800" b="1" dirty="0">
                <a:solidFill>
                  <a:srgbClr val="444444"/>
                </a:solidFill>
                <a:latin typeface="+mj-lt"/>
              </a:rPr>
              <a:t>.</a:t>
            </a:r>
            <a:endParaRPr lang="en-AU" sz="2800" dirty="0">
              <a:solidFill>
                <a:srgbClr val="444444"/>
              </a:solidFill>
              <a:latin typeface="+mj-lt"/>
            </a:endParaRPr>
          </a:p>
          <a:p>
            <a:pPr algn="ctr"/>
            <a:r>
              <a:rPr lang="en-AU" sz="2800" dirty="0">
                <a:solidFill>
                  <a:srgbClr val="444444"/>
                </a:solidFill>
                <a:latin typeface="+mj-lt"/>
              </a:rPr>
              <a:t>In </a:t>
            </a:r>
            <a:r>
              <a:rPr lang="en-AU" sz="2800" b="1" dirty="0">
                <a:solidFill>
                  <a:srgbClr val="571A98"/>
                </a:solidFill>
                <a:latin typeface="+mj-lt"/>
              </a:rPr>
              <a:t>transverse waves</a:t>
            </a:r>
            <a:r>
              <a:rPr lang="en-AU" sz="2800" dirty="0">
                <a:solidFill>
                  <a:srgbClr val="444444"/>
                </a:solidFill>
                <a:latin typeface="+mj-lt"/>
              </a:rPr>
              <a:t> the particles </a:t>
            </a:r>
            <a:r>
              <a:rPr lang="en-AU" sz="2800" b="1" dirty="0">
                <a:solidFill>
                  <a:srgbClr val="444444"/>
                </a:solidFill>
                <a:latin typeface="+mj-lt"/>
              </a:rPr>
              <a:t>oscillate</a:t>
            </a:r>
            <a:r>
              <a:rPr lang="en-AU" sz="2800" dirty="0">
                <a:solidFill>
                  <a:srgbClr val="444444"/>
                </a:solidFill>
                <a:latin typeface="+mj-lt"/>
              </a:rPr>
              <a:t> at </a:t>
            </a:r>
            <a:r>
              <a:rPr lang="en-AU" sz="2800" b="1" dirty="0">
                <a:solidFill>
                  <a:srgbClr val="571A98"/>
                </a:solidFill>
                <a:latin typeface="+mj-lt"/>
              </a:rPr>
              <a:t>right angles</a:t>
            </a:r>
            <a:r>
              <a:rPr lang="en-AU" sz="2800" dirty="0">
                <a:solidFill>
                  <a:srgbClr val="444444"/>
                </a:solidFill>
                <a:latin typeface="+mj-lt"/>
              </a:rPr>
              <a:t> to the direction of motion of the wave. Particles in </a:t>
            </a:r>
            <a:r>
              <a:rPr lang="en-AU" sz="2800" b="1" dirty="0">
                <a:solidFill>
                  <a:srgbClr val="CC0000"/>
                </a:solidFill>
                <a:latin typeface="+mj-lt"/>
              </a:rPr>
              <a:t>longitudinal waves</a:t>
            </a:r>
            <a:r>
              <a:rPr lang="en-AU" sz="2800" dirty="0">
                <a:solidFill>
                  <a:srgbClr val="444444"/>
                </a:solidFill>
                <a:latin typeface="+mj-lt"/>
              </a:rPr>
              <a:t> oscillate </a:t>
            </a:r>
            <a:r>
              <a:rPr lang="en-AU" sz="2800" b="1" dirty="0">
                <a:solidFill>
                  <a:srgbClr val="CC0000"/>
                </a:solidFill>
                <a:latin typeface="+mj-lt"/>
              </a:rPr>
              <a:t>parallel</a:t>
            </a:r>
            <a:r>
              <a:rPr lang="en-AU" sz="2800" dirty="0">
                <a:solidFill>
                  <a:srgbClr val="444444"/>
                </a:solidFill>
                <a:latin typeface="+mj-lt"/>
              </a:rPr>
              <a:t> to the direction of wave motion.</a:t>
            </a:r>
          </a:p>
          <a:p>
            <a:pPr marL="0" indent="0" algn="ctr">
              <a:buNone/>
            </a:pPr>
            <a:r>
              <a:rPr lang="en-AU" sz="2800" dirty="0">
                <a:solidFill>
                  <a:srgbClr val="444444"/>
                </a:solidFill>
                <a:latin typeface="+mj-lt"/>
              </a:rPr>
              <a:t> </a:t>
            </a:r>
          </a:p>
          <a:p>
            <a:pPr marL="0" indent="0" fontAlgn="ctr">
              <a:buNone/>
            </a:pPr>
            <a:r>
              <a:rPr lang="en-AU" sz="2800" b="1" dirty="0">
                <a:latin typeface="+mj-lt"/>
              </a:rPr>
              <a:t>Transverse waves:</a:t>
            </a:r>
          </a:p>
          <a:p>
            <a:pPr marL="0" indent="0" fontAlgn="ctr">
              <a:buNone/>
            </a:pPr>
            <a:endParaRPr lang="en-AU" sz="2800" dirty="0">
              <a:latin typeface="+mj-lt"/>
            </a:endParaRPr>
          </a:p>
          <a:p>
            <a:pPr marL="0" indent="0" fontAlgn="ctr">
              <a:buNone/>
            </a:pPr>
            <a:r>
              <a:rPr lang="en-AU" sz="2800" b="1" dirty="0">
                <a:latin typeface="+mj-lt"/>
              </a:rPr>
              <a:t>Longitudinal waves:</a:t>
            </a:r>
            <a:endParaRPr lang="en-AU" sz="2800" dirty="0">
              <a:latin typeface="+mj-lt"/>
            </a:endParaRPr>
          </a:p>
          <a:p>
            <a:pPr algn="ctr"/>
            <a:endParaRPr lang="en-AU" sz="2800" dirty="0">
              <a:solidFill>
                <a:srgbClr val="444444"/>
              </a:solidFill>
              <a:latin typeface="+mj-lt"/>
            </a:endParaRPr>
          </a:p>
          <a:p>
            <a:pPr algn="ctr"/>
            <a:r>
              <a:rPr lang="en-AU" sz="2800" b="1" dirty="0">
                <a:solidFill>
                  <a:srgbClr val="CC0000"/>
                </a:solidFill>
                <a:latin typeface="+mj-lt"/>
              </a:rPr>
              <a:t>Sound waves</a:t>
            </a:r>
            <a:r>
              <a:rPr lang="en-AU" sz="2800" dirty="0">
                <a:solidFill>
                  <a:srgbClr val="444444"/>
                </a:solidFill>
                <a:latin typeface="+mj-lt"/>
              </a:rPr>
              <a:t> are an example of </a:t>
            </a:r>
            <a:r>
              <a:rPr lang="en-AU" sz="2800" b="1" dirty="0">
                <a:solidFill>
                  <a:srgbClr val="CC0000"/>
                </a:solidFill>
                <a:latin typeface="+mj-lt"/>
              </a:rPr>
              <a:t>longitudinal waves.</a:t>
            </a:r>
            <a:r>
              <a:rPr lang="en-AU" sz="2800" dirty="0">
                <a:solidFill>
                  <a:srgbClr val="444444"/>
                </a:solidFill>
                <a:latin typeface="+mj-lt"/>
              </a:rPr>
              <a:t> </a:t>
            </a:r>
            <a:r>
              <a:rPr lang="en-AU" sz="2800" b="1" dirty="0">
                <a:solidFill>
                  <a:srgbClr val="571A98"/>
                </a:solidFill>
                <a:latin typeface="+mj-lt"/>
              </a:rPr>
              <a:t>Water waves</a:t>
            </a:r>
            <a:r>
              <a:rPr lang="en-AU" sz="2800" dirty="0">
                <a:solidFill>
                  <a:srgbClr val="444444"/>
                </a:solidFill>
                <a:latin typeface="+mj-lt"/>
              </a:rPr>
              <a:t> are a common example of </a:t>
            </a:r>
            <a:r>
              <a:rPr lang="en-AU" sz="2800" b="1" dirty="0">
                <a:solidFill>
                  <a:srgbClr val="571A98"/>
                </a:solidFill>
                <a:latin typeface="+mj-lt"/>
              </a:rPr>
              <a:t>transverse waves.</a:t>
            </a:r>
            <a:endParaRPr lang="en-AU" sz="2800" dirty="0">
              <a:solidFill>
                <a:srgbClr val="444444"/>
              </a:solidFill>
              <a:latin typeface="+mj-lt"/>
            </a:endParaRPr>
          </a:p>
          <a:p>
            <a:endParaRPr lang="en-AU" dirty="0"/>
          </a:p>
        </p:txBody>
      </p:sp>
      <p:pic>
        <p:nvPicPr>
          <p:cNvPr id="2050" name="Picture 2" descr="https://www.educationperfect.com/Images/Content/Science/1382051203091-9397241-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24" y="3821090"/>
            <a:ext cx="2435225"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educationperfect.com/Images/Content/Science/1382051158819-9397241-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1775" y="4628530"/>
            <a:ext cx="3463925" cy="1157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293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light in </a:t>
            </a:r>
            <a:r>
              <a:rPr lang="en-AU"/>
              <a:t>different mediums</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1715956"/>
                <a:ext cx="11029615" cy="5142044"/>
              </a:xfrm>
            </p:spPr>
            <p:txBody>
              <a:bodyPr>
                <a:normAutofit fontScale="55000" lnSpcReduction="20000"/>
              </a:bodyPr>
              <a:lstStyle/>
              <a:p>
                <a:r>
                  <a:rPr lang="en-AU" sz="5100" dirty="0">
                    <a:latin typeface="+mj-lt"/>
                  </a:rPr>
                  <a:t>Einstein's Theory of Relativity. </a:t>
                </a:r>
              </a:p>
              <a:p>
                <a:pPr marL="457200" indent="-276225">
                  <a:buFont typeface="Arial" panose="020B0604020202020204" pitchFamily="34" charset="0"/>
                  <a:buChar char="•"/>
                </a:pPr>
                <a:r>
                  <a:rPr lang="en-AU" sz="3800" i="1" dirty="0">
                    <a:latin typeface="+mj-lt"/>
                  </a:rPr>
                  <a:t>Nothing can travel faster than the speed of light </a:t>
                </a:r>
                <a:r>
                  <a:rPr lang="en-AU" sz="3800" b="1" i="1" dirty="0">
                    <a:latin typeface="+mj-lt"/>
                  </a:rPr>
                  <a:t>in a vacuum</a:t>
                </a:r>
                <a:r>
                  <a:rPr lang="en-AU" sz="3800" i="1" dirty="0">
                    <a:latin typeface="+mj-lt"/>
                  </a:rPr>
                  <a:t>.</a:t>
                </a:r>
                <a:endParaRPr lang="en-AU" sz="3800" dirty="0">
                  <a:latin typeface="+mj-lt"/>
                </a:endParaRPr>
              </a:p>
              <a:p>
                <a:pPr marL="457200" indent="-276225">
                  <a:buFont typeface="Arial" panose="020B0604020202020204" pitchFamily="34" charset="0"/>
                  <a:buChar char="•"/>
                </a:pPr>
                <a:r>
                  <a:rPr lang="en-AU" sz="3800" i="1" dirty="0">
                    <a:latin typeface="+mj-lt"/>
                  </a:rPr>
                  <a:t>Light </a:t>
                </a:r>
                <a:r>
                  <a:rPr lang="en-AU" sz="3800" b="1" i="1" dirty="0">
                    <a:latin typeface="+mj-lt"/>
                  </a:rPr>
                  <a:t>in a vacuum</a:t>
                </a:r>
                <a:r>
                  <a:rPr lang="en-AU" sz="3800" i="1" dirty="0">
                    <a:latin typeface="+mj-lt"/>
                  </a:rPr>
                  <a:t> always travels at the same speed.</a:t>
                </a:r>
                <a:endParaRPr lang="en-AU" sz="3800" dirty="0">
                  <a:latin typeface="+mj-lt"/>
                </a:endParaRPr>
              </a:p>
              <a:p>
                <a:endParaRPr lang="en-AU" sz="1700" dirty="0">
                  <a:latin typeface="+mj-lt"/>
                </a:endParaRPr>
              </a:p>
              <a:p>
                <a:pPr marL="0" indent="0" algn="ctr">
                  <a:buNone/>
                </a:pPr>
                <a:r>
                  <a:rPr lang="en-AU" sz="5100" dirty="0">
                    <a:latin typeface="+mj-lt"/>
                  </a:rPr>
                  <a:t>  </a:t>
                </a:r>
                <a14:m>
                  <m:oMath xmlns:m="http://schemas.openxmlformats.org/officeDocument/2006/math">
                    <m:r>
                      <a:rPr lang="en-AU" sz="5100" b="0" i="1" smtClean="0">
                        <a:latin typeface="Cambria Math" panose="02040503050406030204" pitchFamily="18" charset="0"/>
                      </a:rPr>
                      <m:t>𝑐</m:t>
                    </m:r>
                    <m:r>
                      <a:rPr lang="en-AU" sz="5100" b="0" i="1" smtClean="0">
                        <a:latin typeface="Cambria Math" panose="02040503050406030204" pitchFamily="18" charset="0"/>
                      </a:rPr>
                      <m:t>=</m:t>
                    </m:r>
                    <m:f>
                      <m:fPr>
                        <m:ctrlPr>
                          <a:rPr lang="en-AU" sz="5100" b="0" i="1" smtClean="0">
                            <a:latin typeface="Cambria Math" panose="02040503050406030204" pitchFamily="18" charset="0"/>
                          </a:rPr>
                        </m:ctrlPr>
                      </m:fPr>
                      <m:num>
                        <m:r>
                          <a:rPr lang="en-AU" sz="5100" b="0" i="1" smtClean="0">
                            <a:latin typeface="Cambria Math" panose="02040503050406030204" pitchFamily="18" charset="0"/>
                          </a:rPr>
                          <m:t>1</m:t>
                        </m:r>
                      </m:num>
                      <m:den>
                        <m:rad>
                          <m:radPr>
                            <m:degHide m:val="on"/>
                            <m:ctrlPr>
                              <a:rPr lang="en-AU" sz="5100" b="0" i="1" smtClean="0">
                                <a:latin typeface="Cambria Math" panose="02040503050406030204" pitchFamily="18" charset="0"/>
                              </a:rPr>
                            </m:ctrlPr>
                          </m:radPr>
                          <m:deg/>
                          <m:e>
                            <m:r>
                              <a:rPr lang="en-AU" sz="5100" b="0" i="1" smtClean="0">
                                <a:latin typeface="Cambria Math" panose="02040503050406030204" pitchFamily="18" charset="0"/>
                                <a:ea typeface="Cambria Math" panose="02040503050406030204" pitchFamily="18" charset="0"/>
                              </a:rPr>
                              <m:t>𝜖𝜇</m:t>
                            </m:r>
                          </m:e>
                        </m:rad>
                      </m:den>
                    </m:f>
                  </m:oMath>
                </a14:m>
                <a:r>
                  <a:rPr lang="en-AU" sz="5100" dirty="0">
                    <a:latin typeface="+mj-lt"/>
                  </a:rPr>
                  <a:t>  </a:t>
                </a:r>
              </a:p>
              <a:p>
                <a:pPr marL="0" indent="0">
                  <a:buNone/>
                </a:pPr>
                <a:r>
                  <a:rPr lang="en-AU" sz="5100" dirty="0">
                    <a:latin typeface="+mj-lt"/>
                  </a:rPr>
                  <a:t>   </a:t>
                </a:r>
              </a:p>
              <a:p>
                <a:pPr marL="0" indent="0">
                  <a:buNone/>
                </a:pPr>
                <a:r>
                  <a:rPr lang="en-AU" sz="5100" dirty="0">
                    <a:latin typeface="+mj-lt"/>
                  </a:rPr>
                  <a:t>where </a:t>
                </a:r>
              </a:p>
              <a:p>
                <a:pPr marL="151200" indent="0">
                  <a:buNone/>
                  <a:tabLst>
                    <a:tab pos="534988" algn="l"/>
                  </a:tabLst>
                </a:pPr>
                <a:r>
                  <a:rPr lang="el-GR" sz="5100" b="1" dirty="0">
                    <a:latin typeface="+mj-lt"/>
                  </a:rPr>
                  <a:t>ε</a:t>
                </a:r>
                <a:r>
                  <a:rPr lang="en-AU" sz="5100" dirty="0">
                    <a:latin typeface="+mj-lt"/>
                  </a:rPr>
                  <a:t> (electric permittivity) is the resistance that is encountered when forming an electric field in a medium.</a:t>
                </a:r>
              </a:p>
              <a:p>
                <a:pPr marL="151200" indent="0">
                  <a:buNone/>
                  <a:tabLst>
                    <a:tab pos="534988" algn="l"/>
                  </a:tabLst>
                </a:pPr>
                <a:r>
                  <a:rPr lang="el-GR" sz="5100" b="1" dirty="0">
                    <a:latin typeface="+mj-lt"/>
                  </a:rPr>
                  <a:t>μ</a:t>
                </a:r>
                <a:r>
                  <a:rPr lang="en-AU" sz="5100" dirty="0">
                    <a:latin typeface="+mj-lt"/>
                  </a:rPr>
                  <a:t> (magnetic permeability) is the ability of a material to support the formation of a magnetic field within itself.</a:t>
                </a:r>
              </a:p>
              <a:p>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1715956"/>
                <a:ext cx="11029615" cy="5142044"/>
              </a:xfrm>
              <a:blipFill>
                <a:blip r:embed="rId2"/>
                <a:stretch>
                  <a:fillRect l="-1105" t="-2725"/>
                </a:stretch>
              </a:blipFill>
            </p:spPr>
            <p:txBody>
              <a:bodyPr/>
              <a:lstStyle/>
              <a:p>
                <a:r>
                  <a:rPr lang="en-AU">
                    <a:noFill/>
                  </a:rPr>
                  <a:t> </a:t>
                </a:r>
              </a:p>
            </p:txBody>
          </p:sp>
        </mc:Fallback>
      </mc:AlternateContent>
    </p:spTree>
    <p:extLst>
      <p:ext uri="{BB962C8B-B14F-4D97-AF65-F5344CB8AC3E}">
        <p14:creationId xmlns:p14="http://schemas.microsoft.com/office/powerpoint/2010/main" val="2686325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Wave Behaviours</a:t>
            </a:r>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17542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Intentions</a:t>
            </a:r>
          </a:p>
        </p:txBody>
      </p:sp>
      <p:sp>
        <p:nvSpPr>
          <p:cNvPr id="3" name="Content Placeholder 2"/>
          <p:cNvSpPr>
            <a:spLocks noGrp="1"/>
          </p:cNvSpPr>
          <p:nvPr>
            <p:ph idx="1"/>
          </p:nvPr>
        </p:nvSpPr>
        <p:spPr/>
        <p:txBody>
          <a:bodyPr>
            <a:normAutofit/>
          </a:bodyPr>
          <a:lstStyle/>
          <a:p>
            <a:endParaRPr lang="en-AU" sz="2400" dirty="0"/>
          </a:p>
        </p:txBody>
      </p:sp>
    </p:spTree>
    <p:extLst>
      <p:ext uri="{BB962C8B-B14F-4D97-AF65-F5344CB8AC3E}">
        <p14:creationId xmlns:p14="http://schemas.microsoft.com/office/powerpoint/2010/main" val="2668880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Reflection</a:t>
            </a:r>
          </a:p>
        </p:txBody>
      </p:sp>
      <p:sp>
        <p:nvSpPr>
          <p:cNvPr id="3" name="Content Placeholder 2"/>
          <p:cNvSpPr>
            <a:spLocks noGrp="1"/>
          </p:cNvSpPr>
          <p:nvPr>
            <p:ph idx="1"/>
          </p:nvPr>
        </p:nvSpPr>
        <p:spPr>
          <a:xfrm>
            <a:off x="581193" y="2180496"/>
            <a:ext cx="7445208" cy="3678303"/>
          </a:xfrm>
        </p:spPr>
        <p:txBody>
          <a:bodyPr>
            <a:normAutofit fontScale="92500" lnSpcReduction="20000"/>
          </a:bodyPr>
          <a:lstStyle/>
          <a:p>
            <a:pPr>
              <a:spcBef>
                <a:spcPts val="0"/>
              </a:spcBef>
            </a:pPr>
            <a:r>
              <a:rPr lang="en-AU" sz="2800" dirty="0"/>
              <a:t>When the wave does not pass through the solid barrier it encounters. The light ray that hits the mirror is called the incident ray.  The light ray that bounces off the mirror is called the reflected ray.</a:t>
            </a:r>
          </a:p>
          <a:p>
            <a:pPr marL="0" indent="0">
              <a:buNone/>
            </a:pPr>
            <a:endParaRPr lang="en-AU" sz="2800" dirty="0"/>
          </a:p>
          <a:p>
            <a:pPr marL="0" indent="0">
              <a:buNone/>
            </a:pPr>
            <a:r>
              <a:rPr lang="en-AU" sz="2800" u="sng" dirty="0"/>
              <a:t>Law of reflection</a:t>
            </a:r>
          </a:p>
          <a:p>
            <a:pPr marL="620713" indent="-273050"/>
            <a:r>
              <a:rPr lang="en-AU" sz="2800" dirty="0"/>
              <a:t>Angle of incidence (</a:t>
            </a:r>
            <a:r>
              <a:rPr lang="el-GR" sz="2800" dirty="0"/>
              <a:t>θ</a:t>
            </a:r>
            <a:r>
              <a:rPr lang="en-AU" sz="2800" baseline="-25000" dirty="0" err="1"/>
              <a:t>i</a:t>
            </a:r>
            <a:r>
              <a:rPr lang="en-AU" sz="2800" dirty="0"/>
              <a:t>) = Angle of reflection (</a:t>
            </a:r>
            <a:r>
              <a:rPr lang="el-GR" sz="2800" dirty="0"/>
              <a:t>θ</a:t>
            </a:r>
            <a:r>
              <a:rPr lang="en-AU" sz="2800" baseline="-25000" dirty="0"/>
              <a:t>r</a:t>
            </a:r>
            <a:r>
              <a:rPr lang="en-AU" sz="2800" dirty="0"/>
              <a:t>)</a:t>
            </a:r>
          </a:p>
          <a:p>
            <a:pPr marL="620713" indent="-273050"/>
            <a:r>
              <a:rPr lang="en-AU" sz="2800" dirty="0"/>
              <a:t>Incidence ray and reflected ray are on the opposite sides of the normal.</a:t>
            </a:r>
          </a:p>
          <a:p>
            <a:endParaRPr lang="en-AU" dirty="0"/>
          </a:p>
        </p:txBody>
      </p:sp>
      <p:pic>
        <p:nvPicPr>
          <p:cNvPr id="4" name="Picture 2" descr="http://www.way2science.com/wp-content/uploads/2012/03/reflection_graphi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401" y="2562595"/>
            <a:ext cx="3648405"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383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Reflected image</a:t>
            </a:r>
          </a:p>
        </p:txBody>
      </p:sp>
      <p:sp>
        <p:nvSpPr>
          <p:cNvPr id="3" name="Content Placeholder 2"/>
          <p:cNvSpPr>
            <a:spLocks noGrp="1"/>
          </p:cNvSpPr>
          <p:nvPr>
            <p:ph idx="1"/>
          </p:nvPr>
        </p:nvSpPr>
        <p:spPr/>
        <p:txBody>
          <a:bodyPr/>
          <a:lstStyle/>
          <a:p>
            <a:r>
              <a:rPr lang="en-AU" sz="2800" dirty="0"/>
              <a:t>The image appears to be the same distance behind the mirror as the real object is in front of it. This is because the brain thinks that light travels in straight lines without changing direction. </a:t>
            </a:r>
          </a:p>
          <a:p>
            <a:r>
              <a:rPr lang="en-AU" sz="2800" dirty="0"/>
              <a:t>The image is called virtual because the light rays (shown as dotted lines) never really go there (compare this with a real object (image)). </a:t>
            </a:r>
          </a:p>
          <a:p>
            <a:r>
              <a:rPr lang="en-AU" sz="2800" dirty="0"/>
              <a:t>The virtual image in a mirror is the same size as the object but with left and right reversed.</a:t>
            </a:r>
          </a:p>
          <a:p>
            <a:pPr marL="0" indent="0">
              <a:buNone/>
            </a:pPr>
            <a:endParaRPr lang="en-AU" dirty="0"/>
          </a:p>
        </p:txBody>
      </p:sp>
    </p:spTree>
    <p:extLst>
      <p:ext uri="{BB962C8B-B14F-4D97-AF65-F5344CB8AC3E}">
        <p14:creationId xmlns:p14="http://schemas.microsoft.com/office/powerpoint/2010/main" val="2350317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Refraction</a:t>
            </a:r>
          </a:p>
        </p:txBody>
      </p:sp>
      <p:sp>
        <p:nvSpPr>
          <p:cNvPr id="3" name="Content Placeholder 2"/>
          <p:cNvSpPr>
            <a:spLocks noGrp="1"/>
          </p:cNvSpPr>
          <p:nvPr>
            <p:ph idx="1"/>
          </p:nvPr>
        </p:nvSpPr>
        <p:spPr>
          <a:xfrm>
            <a:off x="581193" y="2180496"/>
            <a:ext cx="6975307" cy="3344003"/>
          </a:xfrm>
        </p:spPr>
        <p:txBody>
          <a:bodyPr>
            <a:normAutofit/>
          </a:bodyPr>
          <a:lstStyle/>
          <a:p>
            <a:pPr>
              <a:spcBef>
                <a:spcPts val="0"/>
              </a:spcBef>
              <a:tabLst>
                <a:tab pos="361950" algn="l"/>
              </a:tabLst>
            </a:pPr>
            <a:r>
              <a:rPr lang="en-AU" sz="2400" dirty="0"/>
              <a:t>Refraction is a phenomenon that often occurs when waves travel from a medium with a given refractive index to a medium with another at an oblique angle. </a:t>
            </a:r>
          </a:p>
          <a:p>
            <a:pPr>
              <a:spcBef>
                <a:spcPts val="0"/>
              </a:spcBef>
              <a:tabLst>
                <a:tab pos="361950" algn="l"/>
              </a:tabLst>
            </a:pPr>
            <a:r>
              <a:rPr lang="en-AU" sz="2400" dirty="0"/>
              <a:t>At the boundary between the media, the wave's phase </a:t>
            </a:r>
            <a:r>
              <a:rPr lang="en-AU" sz="2400" b="1" u="sng" dirty="0"/>
              <a:t>velocity</a:t>
            </a:r>
            <a:r>
              <a:rPr lang="en-AU" sz="2400" u="sng" dirty="0"/>
              <a:t> is altered</a:t>
            </a:r>
            <a:r>
              <a:rPr lang="en-AU" sz="2400" dirty="0"/>
              <a:t>, usually causing a change in direction. </a:t>
            </a:r>
          </a:p>
          <a:p>
            <a:pPr>
              <a:spcBef>
                <a:spcPts val="0"/>
              </a:spcBef>
              <a:tabLst>
                <a:tab pos="361950" algn="l"/>
              </a:tabLst>
            </a:pPr>
            <a:r>
              <a:rPr lang="en-AU" sz="2400" dirty="0"/>
              <a:t>Its </a:t>
            </a:r>
            <a:r>
              <a:rPr lang="en-AU" sz="2400" b="1" u="sng" dirty="0"/>
              <a:t>wavelength</a:t>
            </a:r>
            <a:r>
              <a:rPr lang="en-AU" sz="2400" u="sng" dirty="0"/>
              <a:t> increases or decreases</a:t>
            </a:r>
            <a:r>
              <a:rPr lang="en-AU" sz="2400" dirty="0"/>
              <a:t> but its </a:t>
            </a:r>
            <a:r>
              <a:rPr lang="en-AU" sz="2400" b="1" u="sng" dirty="0"/>
              <a:t>frequency</a:t>
            </a:r>
            <a:r>
              <a:rPr lang="en-AU" sz="2400" u="sng" dirty="0"/>
              <a:t> remains constant</a:t>
            </a:r>
            <a:r>
              <a:rPr lang="en-AU" sz="2400" dirty="0"/>
              <a:t>.</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0999" y="2541249"/>
            <a:ext cx="3419872" cy="2815695"/>
          </a:xfrm>
          <a:prstGeom prst="rect">
            <a:avLst/>
          </a:prstGeom>
        </p:spPr>
      </p:pic>
    </p:spTree>
    <p:extLst>
      <p:ext uri="{BB962C8B-B14F-4D97-AF65-F5344CB8AC3E}">
        <p14:creationId xmlns:p14="http://schemas.microsoft.com/office/powerpoint/2010/main" val="2396902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Refraction defined</a:t>
            </a:r>
          </a:p>
        </p:txBody>
      </p:sp>
      <p:sp>
        <p:nvSpPr>
          <p:cNvPr id="3" name="Content Placeholder 2"/>
          <p:cNvSpPr>
            <a:spLocks noGrp="1"/>
          </p:cNvSpPr>
          <p:nvPr>
            <p:ph idx="1"/>
          </p:nvPr>
        </p:nvSpPr>
        <p:spPr>
          <a:xfrm>
            <a:off x="5384800" y="2180496"/>
            <a:ext cx="6226007" cy="4296504"/>
          </a:xfrm>
        </p:spPr>
        <p:txBody>
          <a:bodyPr>
            <a:normAutofit/>
          </a:bodyPr>
          <a:lstStyle/>
          <a:p>
            <a:r>
              <a:rPr lang="en-AU" sz="2400" b="1" dirty="0"/>
              <a:t>Refraction is the bending of a wave when it enters a medium where its speed is different. </a:t>
            </a:r>
          </a:p>
          <a:p>
            <a:r>
              <a:rPr lang="en-AU" sz="2400" dirty="0"/>
              <a:t>The refraction of light when it passes from a “less dense” medium to a “more dense” medium bends the light ray toward the normal to the boundary between the two media.  The amount of bending depends on the “Indices of Refraction” of the two media and is described quantitatively by Snell's Law. </a:t>
            </a:r>
          </a:p>
          <a:p>
            <a:endParaRPr lang="en-AU" b="1" dirty="0"/>
          </a:p>
          <a:p>
            <a:endParaRPr lang="en-AU" dirty="0"/>
          </a:p>
        </p:txBody>
      </p:sp>
      <p:pic>
        <p:nvPicPr>
          <p:cNvPr id="5" name="Picture 2" descr="https://chemicalparadigms.wikispaces.com/file/view/Refraction348.jpg/33790847/Refraction3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142" y="2315840"/>
            <a:ext cx="3146657" cy="30293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38755" y="3921224"/>
            <a:ext cx="936104" cy="469359"/>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Angle of Refraction, </a:t>
            </a:r>
            <a:r>
              <a:rPr lang="en-AU" sz="1400" b="1" i="1" dirty="0">
                <a:latin typeface="Times New Roman" panose="02020603050405020304" pitchFamily="18" charset="0"/>
                <a:cs typeface="Times New Roman" panose="02020603050405020304" pitchFamily="18" charset="0"/>
              </a:rPr>
              <a:t>r</a:t>
            </a:r>
          </a:p>
        </p:txBody>
      </p:sp>
      <p:sp>
        <p:nvSpPr>
          <p:cNvPr id="7" name="TextBox 6"/>
          <p:cNvSpPr txBox="1"/>
          <p:nvPr/>
        </p:nvSpPr>
        <p:spPr>
          <a:xfrm>
            <a:off x="1095142" y="3955340"/>
            <a:ext cx="1411565" cy="307777"/>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2</a:t>
            </a:r>
          </a:p>
        </p:txBody>
      </p:sp>
      <p:sp>
        <p:nvSpPr>
          <p:cNvPr id="8" name="TextBox 7"/>
          <p:cNvSpPr txBox="1"/>
          <p:nvPr/>
        </p:nvSpPr>
        <p:spPr>
          <a:xfrm>
            <a:off x="2625057" y="3222766"/>
            <a:ext cx="1411565" cy="307777"/>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1</a:t>
            </a:r>
          </a:p>
        </p:txBody>
      </p:sp>
      <p:sp>
        <p:nvSpPr>
          <p:cNvPr id="9" name="TextBox 8"/>
          <p:cNvSpPr txBox="1"/>
          <p:nvPr/>
        </p:nvSpPr>
        <p:spPr>
          <a:xfrm>
            <a:off x="873748" y="5009061"/>
            <a:ext cx="3589444" cy="584775"/>
          </a:xfrm>
          <a:prstGeom prst="rect">
            <a:avLst/>
          </a:prstGeom>
          <a:solidFill>
            <a:schemeClr val="accent1">
              <a:lumMod val="40000"/>
              <a:lumOff val="60000"/>
            </a:schemeClr>
          </a:solidFill>
        </p:spPr>
        <p:txBody>
          <a:bodyPr wrap="none" rtlCol="0">
            <a:spAutoFit/>
          </a:bodyPr>
          <a:lstStyle/>
          <a:p>
            <a:r>
              <a:rPr lang="en-AU" sz="3200" dirty="0">
                <a:latin typeface="Times New Roman" panose="02020603050405020304" pitchFamily="18" charset="0"/>
                <a:cs typeface="Times New Roman" panose="02020603050405020304" pitchFamily="18" charset="0"/>
              </a:rPr>
              <a:t>n</a:t>
            </a:r>
            <a:r>
              <a:rPr lang="en-AU" sz="3200" baseline="-25000" dirty="0">
                <a:latin typeface="Times New Roman" panose="02020603050405020304" pitchFamily="18" charset="0"/>
                <a:cs typeface="Times New Roman" panose="02020603050405020304" pitchFamily="18" charset="0"/>
              </a:rPr>
              <a:t>1</a:t>
            </a:r>
            <a:r>
              <a:rPr lang="en-AU" sz="3200" dirty="0">
                <a:latin typeface="Times New Roman" panose="02020603050405020304" pitchFamily="18" charset="0"/>
                <a:cs typeface="Times New Roman" panose="02020603050405020304" pitchFamily="18" charset="0"/>
              </a:rPr>
              <a:t> × sin </a:t>
            </a:r>
            <a:r>
              <a:rPr lang="en-AU" sz="3200" dirty="0" err="1">
                <a:latin typeface="Times New Roman" panose="02020603050405020304" pitchFamily="18" charset="0"/>
                <a:cs typeface="Times New Roman" panose="02020603050405020304" pitchFamily="18" charset="0"/>
              </a:rPr>
              <a:t>i</a:t>
            </a:r>
            <a:r>
              <a:rPr lang="en-AU" sz="3200" dirty="0">
                <a:latin typeface="Times New Roman" panose="02020603050405020304" pitchFamily="18" charset="0"/>
                <a:cs typeface="Times New Roman" panose="02020603050405020304" pitchFamily="18" charset="0"/>
              </a:rPr>
              <a:t> = n</a:t>
            </a:r>
            <a:r>
              <a:rPr lang="en-AU" sz="3200" baseline="-25000" dirty="0">
                <a:latin typeface="Times New Roman" panose="02020603050405020304" pitchFamily="18" charset="0"/>
                <a:cs typeface="Times New Roman" panose="02020603050405020304" pitchFamily="18" charset="0"/>
              </a:rPr>
              <a:t>2</a:t>
            </a:r>
            <a:r>
              <a:rPr lang="en-AU" sz="3200" dirty="0">
                <a:latin typeface="Times New Roman" panose="02020603050405020304" pitchFamily="18" charset="0"/>
                <a:cs typeface="Times New Roman" panose="02020603050405020304" pitchFamily="18" charset="0"/>
              </a:rPr>
              <a:t> × sin r</a:t>
            </a:r>
          </a:p>
        </p:txBody>
      </p:sp>
    </p:spTree>
    <p:extLst>
      <p:ext uri="{BB962C8B-B14F-4D97-AF65-F5344CB8AC3E}">
        <p14:creationId xmlns:p14="http://schemas.microsoft.com/office/powerpoint/2010/main" val="2277681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Laws of refraction</a:t>
            </a:r>
          </a:p>
        </p:txBody>
      </p:sp>
      <p:sp>
        <p:nvSpPr>
          <p:cNvPr id="3" name="Content Placeholder 2"/>
          <p:cNvSpPr>
            <a:spLocks noGrp="1"/>
          </p:cNvSpPr>
          <p:nvPr>
            <p:ph idx="1"/>
          </p:nvPr>
        </p:nvSpPr>
        <p:spPr>
          <a:xfrm>
            <a:off x="581192" y="2180497"/>
            <a:ext cx="11029615" cy="2404204"/>
          </a:xfrm>
        </p:spPr>
        <p:txBody>
          <a:bodyPr/>
          <a:lstStyle/>
          <a:p>
            <a:pPr>
              <a:spcBef>
                <a:spcPts val="1800"/>
              </a:spcBef>
            </a:pPr>
            <a:r>
              <a:rPr lang="en-AU" sz="2400" dirty="0"/>
              <a:t>A change in medium must occur.</a:t>
            </a:r>
          </a:p>
          <a:p>
            <a:pPr>
              <a:spcBef>
                <a:spcPts val="1800"/>
              </a:spcBef>
            </a:pPr>
            <a:r>
              <a:rPr lang="en-AU" sz="2400" dirty="0"/>
              <a:t>The light wave does not enter the new medium to the normal.</a:t>
            </a:r>
          </a:p>
          <a:p>
            <a:pPr>
              <a:spcBef>
                <a:spcPts val="1800"/>
              </a:spcBef>
            </a:pPr>
            <a:r>
              <a:rPr lang="en-AU" sz="2400" dirty="0"/>
              <a:t>The incidence ray, the normal and refracted ray are all coplanar.</a:t>
            </a:r>
          </a:p>
          <a:p>
            <a:endParaRPr lang="en-AU" dirty="0"/>
          </a:p>
        </p:txBody>
      </p:sp>
      <p:pic>
        <p:nvPicPr>
          <p:cNvPr id="4" name="Picture 2" descr="http://www.icoachmath.com/image_md/Coplana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271" y="4308343"/>
            <a:ext cx="2638425" cy="2076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92800" y="4884903"/>
            <a:ext cx="2336800" cy="923330"/>
          </a:xfrm>
          <a:prstGeom prst="rect">
            <a:avLst/>
          </a:prstGeom>
        </p:spPr>
        <p:txBody>
          <a:bodyPr wrap="square">
            <a:spAutoFit/>
          </a:bodyPr>
          <a:lstStyle/>
          <a:p>
            <a:pPr>
              <a:tabLst>
                <a:tab pos="358775" algn="l"/>
              </a:tabLst>
            </a:pPr>
            <a:r>
              <a:rPr lang="en-AU" dirty="0"/>
              <a:t>F, A, L, I, C are coplanar</a:t>
            </a:r>
          </a:p>
          <a:p>
            <a:pPr>
              <a:tabLst>
                <a:tab pos="358775" algn="l"/>
              </a:tabLst>
            </a:pPr>
            <a:r>
              <a:rPr lang="en-AU" dirty="0"/>
              <a:t>G, E, O, B are coplanar</a:t>
            </a:r>
          </a:p>
          <a:p>
            <a:pPr>
              <a:tabLst>
                <a:tab pos="358775" algn="l"/>
              </a:tabLst>
            </a:pPr>
            <a:r>
              <a:rPr lang="en-AU" dirty="0"/>
              <a:t>Exist on the one plane</a:t>
            </a:r>
          </a:p>
        </p:txBody>
      </p:sp>
    </p:spTree>
    <p:extLst>
      <p:ext uri="{BB962C8B-B14F-4D97-AF65-F5344CB8AC3E}">
        <p14:creationId xmlns:p14="http://schemas.microsoft.com/office/powerpoint/2010/main" val="3119267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Snell’s law</a:t>
            </a:r>
          </a:p>
        </p:txBody>
      </p:sp>
      <p:sp>
        <p:nvSpPr>
          <p:cNvPr id="3" name="Content Placeholder 2"/>
          <p:cNvSpPr>
            <a:spLocks noGrp="1"/>
          </p:cNvSpPr>
          <p:nvPr>
            <p:ph idx="1"/>
          </p:nvPr>
        </p:nvSpPr>
        <p:spPr>
          <a:xfrm>
            <a:off x="581192" y="2180497"/>
            <a:ext cx="11029615" cy="2162904"/>
          </a:xfrm>
        </p:spPr>
        <p:txBody>
          <a:bodyPr/>
          <a:lstStyle/>
          <a:p>
            <a:pPr>
              <a:spcBef>
                <a:spcPts val="1800"/>
              </a:spcBef>
            </a:pPr>
            <a:r>
              <a:rPr lang="en-AU" sz="2800" dirty="0"/>
              <a:t>The incidence ray, the normal and refracted ray are all coplanar.</a:t>
            </a:r>
          </a:p>
          <a:p>
            <a:pPr>
              <a:spcBef>
                <a:spcPts val="1800"/>
              </a:spcBef>
            </a:pPr>
            <a:r>
              <a:rPr lang="en-AU" sz="2800" dirty="0"/>
              <a:t>A change in medium must occur.</a:t>
            </a:r>
          </a:p>
          <a:p>
            <a:pPr>
              <a:spcBef>
                <a:spcPts val="1800"/>
              </a:spcBef>
            </a:pPr>
            <a:r>
              <a:rPr lang="en-AU" sz="2800" dirty="0"/>
              <a:t>The light wave does not enter the new medium to the normal.</a:t>
            </a:r>
          </a:p>
          <a:p>
            <a:endParaRPr lang="en-AU" dirty="0"/>
          </a:p>
        </p:txBody>
      </p:sp>
      <mc:AlternateContent xmlns:mc="http://schemas.openxmlformats.org/markup-compatibility/2006" xmlns:a14="http://schemas.microsoft.com/office/drawing/2010/main">
        <mc:Choice Requires="a14">
          <p:sp>
            <p:nvSpPr>
              <p:cNvPr id="4" name="Rectangle 3"/>
              <p:cNvSpPr/>
              <p:nvPr/>
            </p:nvSpPr>
            <p:spPr>
              <a:xfrm>
                <a:off x="3963216" y="4605173"/>
                <a:ext cx="3429509" cy="1108060"/>
              </a:xfrm>
              <a:prstGeom prst="rect">
                <a:avLst/>
              </a:prstGeom>
              <a:solidFill>
                <a:schemeClr val="accent1">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
                        <m:fPr>
                          <m:ctrlPr>
                            <a:rPr lang="en-AU" sz="3200" i="1">
                              <a:latin typeface="Cambria Math" panose="02040503050406030204" pitchFamily="18" charset="0"/>
                            </a:rPr>
                          </m:ctrlPr>
                        </m:fPr>
                        <m:num>
                          <m:func>
                            <m:funcPr>
                              <m:ctrlPr>
                                <a:rPr lang="en-AU" sz="3200" i="1">
                                  <a:latin typeface="Cambria Math" panose="02040503050406030204" pitchFamily="18" charset="0"/>
                                </a:rPr>
                              </m:ctrlPr>
                            </m:funcPr>
                            <m:fName>
                              <m:r>
                                <m:rPr>
                                  <m:sty m:val="p"/>
                                </m:rPr>
                                <a:rPr lang="en-AU" sz="3200">
                                  <a:latin typeface="Cambria Math" panose="02040503050406030204" pitchFamily="18" charset="0"/>
                                </a:rPr>
                                <m:t>sin</m:t>
                              </m:r>
                            </m:fName>
                            <m:e>
                              <m:r>
                                <a:rPr lang="en-AU" sz="3200" i="1">
                                  <a:latin typeface="Cambria Math" panose="02040503050406030204" pitchFamily="18" charset="0"/>
                                </a:rPr>
                                <m:t>𝑖</m:t>
                              </m:r>
                            </m:e>
                          </m:func>
                        </m:num>
                        <m:den>
                          <m:func>
                            <m:funcPr>
                              <m:ctrlPr>
                                <a:rPr lang="en-AU" sz="3200" i="1">
                                  <a:latin typeface="Cambria Math" panose="02040503050406030204" pitchFamily="18" charset="0"/>
                                </a:rPr>
                              </m:ctrlPr>
                            </m:funcPr>
                            <m:fName>
                              <m:r>
                                <m:rPr>
                                  <m:sty m:val="p"/>
                                </m:rPr>
                                <a:rPr lang="en-AU" sz="3200">
                                  <a:latin typeface="Cambria Math" panose="02040503050406030204" pitchFamily="18" charset="0"/>
                                </a:rPr>
                                <m:t>sin</m:t>
                              </m:r>
                            </m:fName>
                            <m:e>
                              <m:r>
                                <a:rPr lang="en-AU" sz="3200" i="1">
                                  <a:latin typeface="Cambria Math" panose="02040503050406030204" pitchFamily="18" charset="0"/>
                                </a:rPr>
                                <m:t>𝑟</m:t>
                              </m:r>
                            </m:e>
                          </m:func>
                        </m:den>
                      </m:f>
                      <m:r>
                        <a:rPr lang="en-AU" sz="3200" i="1">
                          <a:latin typeface="Cambria Math" panose="02040503050406030204" pitchFamily="18" charset="0"/>
                        </a:rPr>
                        <m:t>= </m:t>
                      </m:r>
                      <m:f>
                        <m:fPr>
                          <m:ctrlPr>
                            <a:rPr lang="en-AU" sz="3200" i="1">
                              <a:latin typeface="Cambria Math" panose="02040503050406030204" pitchFamily="18" charset="0"/>
                            </a:rPr>
                          </m:ctrlPr>
                        </m:fPr>
                        <m:num>
                          <m:sSub>
                            <m:sSubPr>
                              <m:ctrlPr>
                                <a:rPr lang="en-AU" sz="3200" i="1">
                                  <a:latin typeface="Cambria Math" panose="02040503050406030204" pitchFamily="18" charset="0"/>
                                </a:rPr>
                              </m:ctrlPr>
                            </m:sSubPr>
                            <m:e>
                              <m:r>
                                <a:rPr lang="en-AU" sz="3200" i="1">
                                  <a:latin typeface="Cambria Math" panose="02040503050406030204" pitchFamily="18" charset="0"/>
                                </a:rPr>
                                <m:t>𝑣</m:t>
                              </m:r>
                            </m:e>
                            <m:sub>
                              <m:r>
                                <a:rPr lang="en-AU" sz="3200" i="1">
                                  <a:latin typeface="Cambria Math" panose="02040503050406030204" pitchFamily="18" charset="0"/>
                                </a:rPr>
                                <m:t>1</m:t>
                              </m:r>
                            </m:sub>
                          </m:sSub>
                        </m:num>
                        <m:den>
                          <m:sSub>
                            <m:sSubPr>
                              <m:ctrlPr>
                                <a:rPr lang="en-AU" sz="3200" i="1">
                                  <a:latin typeface="Cambria Math" panose="02040503050406030204" pitchFamily="18" charset="0"/>
                                </a:rPr>
                              </m:ctrlPr>
                            </m:sSubPr>
                            <m:e>
                              <m:r>
                                <a:rPr lang="en-AU" sz="3200" i="1">
                                  <a:latin typeface="Cambria Math" panose="02040503050406030204" pitchFamily="18" charset="0"/>
                                </a:rPr>
                                <m:t>𝑣</m:t>
                              </m:r>
                            </m:e>
                            <m:sub>
                              <m:r>
                                <a:rPr lang="en-AU" sz="3200" i="1">
                                  <a:latin typeface="Cambria Math" panose="02040503050406030204" pitchFamily="18" charset="0"/>
                                </a:rPr>
                                <m:t>2</m:t>
                              </m:r>
                            </m:sub>
                          </m:sSub>
                        </m:den>
                      </m:f>
                      <m:r>
                        <a:rPr lang="en-AU" sz="3200" i="1">
                          <a:latin typeface="Cambria Math" panose="02040503050406030204" pitchFamily="18" charset="0"/>
                        </a:rPr>
                        <m:t>= </m:t>
                      </m:r>
                      <m:f>
                        <m:fPr>
                          <m:ctrlPr>
                            <a:rPr lang="en-AU" sz="3200" i="1">
                              <a:latin typeface="Cambria Math" panose="02040503050406030204" pitchFamily="18" charset="0"/>
                            </a:rPr>
                          </m:ctrlPr>
                        </m:fPr>
                        <m:num>
                          <m:sSub>
                            <m:sSubPr>
                              <m:ctrlPr>
                                <a:rPr lang="en-AU" sz="3200" i="1">
                                  <a:latin typeface="Cambria Math" panose="02040503050406030204" pitchFamily="18" charset="0"/>
                                </a:rPr>
                              </m:ctrlPr>
                            </m:sSubPr>
                            <m:e>
                              <m:r>
                                <m:rPr>
                                  <m:sty m:val="p"/>
                                </m:rPr>
                                <a:rPr lang="el-GR" sz="3200" i="1">
                                  <a:latin typeface="Cambria Math" panose="02040503050406030204" pitchFamily="18" charset="0"/>
                                </a:rPr>
                                <m:t>λ</m:t>
                              </m:r>
                            </m:e>
                            <m:sub>
                              <m:r>
                                <a:rPr lang="en-AU" sz="3200" i="1">
                                  <a:latin typeface="Cambria Math" panose="02040503050406030204" pitchFamily="18" charset="0"/>
                                </a:rPr>
                                <m:t>1</m:t>
                              </m:r>
                            </m:sub>
                          </m:sSub>
                        </m:num>
                        <m:den>
                          <m:sSub>
                            <m:sSubPr>
                              <m:ctrlPr>
                                <a:rPr lang="en-AU" sz="3200" i="1">
                                  <a:latin typeface="Cambria Math" panose="02040503050406030204" pitchFamily="18" charset="0"/>
                                </a:rPr>
                              </m:ctrlPr>
                            </m:sSubPr>
                            <m:e>
                              <m:r>
                                <m:rPr>
                                  <m:sty m:val="p"/>
                                </m:rPr>
                                <a:rPr lang="el-GR" sz="3200" i="1">
                                  <a:latin typeface="Cambria Math" panose="02040503050406030204" pitchFamily="18" charset="0"/>
                                </a:rPr>
                                <m:t>λ</m:t>
                              </m:r>
                            </m:e>
                            <m:sub>
                              <m:r>
                                <a:rPr lang="en-AU" sz="3200" i="1">
                                  <a:latin typeface="Cambria Math" panose="02040503050406030204" pitchFamily="18" charset="0"/>
                                </a:rPr>
                                <m:t>2</m:t>
                              </m:r>
                            </m:sub>
                          </m:sSub>
                        </m:den>
                      </m:f>
                    </m:oMath>
                  </m:oMathPara>
                </a14:m>
                <a:endParaRPr lang="en-AU" sz="3200" dirty="0">
                  <a:latin typeface="+mn-lt"/>
                </a:endParaRPr>
              </a:p>
            </p:txBody>
          </p:sp>
        </mc:Choice>
        <mc:Fallback xmlns="">
          <p:sp>
            <p:nvSpPr>
              <p:cNvPr id="4" name="Rectangle 3"/>
              <p:cNvSpPr>
                <a:spLocks noRot="1" noChangeAspect="1" noMove="1" noResize="1" noEditPoints="1" noAdjustHandles="1" noChangeArrowheads="1" noChangeShapeType="1" noTextEdit="1"/>
              </p:cNvSpPr>
              <p:nvPr/>
            </p:nvSpPr>
            <p:spPr>
              <a:xfrm>
                <a:off x="3963216" y="4605173"/>
                <a:ext cx="3429509" cy="1108060"/>
              </a:xfrm>
              <a:prstGeom prst="rect">
                <a:avLst/>
              </a:prstGeom>
              <a:blipFill>
                <a:blip r:embed="rId2"/>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675895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Refractive index</a:t>
            </a:r>
          </a:p>
        </p:txBody>
      </p:sp>
      <p:sp>
        <p:nvSpPr>
          <p:cNvPr id="3" name="Content Placeholder 2"/>
          <p:cNvSpPr>
            <a:spLocks noGrp="1"/>
          </p:cNvSpPr>
          <p:nvPr>
            <p:ph idx="1"/>
          </p:nvPr>
        </p:nvSpPr>
        <p:spPr>
          <a:xfrm>
            <a:off x="581192" y="2180497"/>
            <a:ext cx="11029615" cy="1658900"/>
          </a:xfrm>
        </p:spPr>
        <p:txBody>
          <a:bodyPr>
            <a:normAutofit fontScale="92500" lnSpcReduction="20000"/>
          </a:bodyPr>
          <a:lstStyle/>
          <a:p>
            <a:pPr marL="0" indent="0">
              <a:buNone/>
            </a:pPr>
            <a:r>
              <a:rPr lang="en-AU" sz="3000" dirty="0" err="1"/>
              <a:t>Refrangibility</a:t>
            </a:r>
            <a:r>
              <a:rPr lang="en-AU" sz="3000" dirty="0"/>
              <a:t> is the measure of refraction when light passes from a vacuum to a medium.</a:t>
            </a:r>
          </a:p>
          <a:p>
            <a:pPr marL="0" indent="0">
              <a:buNone/>
            </a:pPr>
            <a:endParaRPr lang="en-AU" sz="1200" dirty="0"/>
          </a:p>
          <a:p>
            <a:pPr marL="0" indent="0">
              <a:buNone/>
            </a:pPr>
            <a:r>
              <a:rPr lang="en-AU" sz="3000" dirty="0"/>
              <a:t>The refractive index for a vacuum is 1.00</a:t>
            </a:r>
          </a:p>
          <a:p>
            <a:endParaRPr lang="en-AU" dirty="0"/>
          </a:p>
        </p:txBody>
      </p:sp>
      <p:graphicFrame>
        <p:nvGraphicFramePr>
          <p:cNvPr id="5" name="Table 4"/>
          <p:cNvGraphicFramePr>
            <a:graphicFrameLocks noGrp="1"/>
          </p:cNvGraphicFramePr>
          <p:nvPr>
            <p:extLst>
              <p:ext uri="{D42A27DB-BD31-4B8C-83A1-F6EECF244321}">
                <p14:modId xmlns:p14="http://schemas.microsoft.com/office/powerpoint/2010/main" val="612163845"/>
              </p:ext>
            </p:extLst>
          </p:nvPr>
        </p:nvGraphicFramePr>
        <p:xfrm>
          <a:off x="4367807" y="3552199"/>
          <a:ext cx="3456384" cy="212344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tblGrid>
              <a:tr h="370840">
                <a:tc>
                  <a:txBody>
                    <a:bodyPr/>
                    <a:lstStyle/>
                    <a:p>
                      <a:r>
                        <a:rPr lang="en-AU" dirty="0">
                          <a:solidFill>
                            <a:schemeClr val="tx1"/>
                          </a:solidFill>
                        </a:rPr>
                        <a:t>Material</a:t>
                      </a:r>
                    </a:p>
                  </a:txBody>
                  <a:tcPr/>
                </a:tc>
                <a:tc>
                  <a:txBody>
                    <a:bodyPr/>
                    <a:lstStyle/>
                    <a:p>
                      <a:r>
                        <a:rPr lang="en-AU" dirty="0">
                          <a:solidFill>
                            <a:schemeClr val="tx1"/>
                          </a:solidFill>
                        </a:rPr>
                        <a:t>Refractive Index</a:t>
                      </a:r>
                    </a:p>
                  </a:txBody>
                  <a:tcPr/>
                </a:tc>
                <a:extLst>
                  <a:ext uri="{0D108BD9-81ED-4DB2-BD59-A6C34878D82A}">
                    <a16:rowId xmlns:a16="http://schemas.microsoft.com/office/drawing/2014/main" val="10000"/>
                  </a:ext>
                </a:extLst>
              </a:tr>
              <a:tr h="370840">
                <a:tc>
                  <a:txBody>
                    <a:bodyPr/>
                    <a:lstStyle/>
                    <a:p>
                      <a:r>
                        <a:rPr lang="en-AU" dirty="0"/>
                        <a:t>Air</a:t>
                      </a:r>
                    </a:p>
                  </a:txBody>
                  <a:tcPr/>
                </a:tc>
                <a:tc>
                  <a:txBody>
                    <a:bodyPr/>
                    <a:lstStyle/>
                    <a:p>
                      <a:r>
                        <a:rPr lang="en-AU" dirty="0"/>
                        <a:t>1.0003</a:t>
                      </a:r>
                    </a:p>
                  </a:txBody>
                  <a:tcPr/>
                </a:tc>
                <a:extLst>
                  <a:ext uri="{0D108BD9-81ED-4DB2-BD59-A6C34878D82A}">
                    <a16:rowId xmlns:a16="http://schemas.microsoft.com/office/drawing/2014/main" val="10001"/>
                  </a:ext>
                </a:extLst>
              </a:tr>
              <a:tr h="370840">
                <a:tc>
                  <a:txBody>
                    <a:bodyPr/>
                    <a:lstStyle/>
                    <a:p>
                      <a:r>
                        <a:rPr lang="en-AU" dirty="0"/>
                        <a:t>Water</a:t>
                      </a:r>
                    </a:p>
                  </a:txBody>
                  <a:tcPr/>
                </a:tc>
                <a:tc>
                  <a:txBody>
                    <a:bodyPr/>
                    <a:lstStyle/>
                    <a:p>
                      <a:r>
                        <a:rPr lang="en-AU" dirty="0"/>
                        <a:t>1.3330</a:t>
                      </a:r>
                    </a:p>
                  </a:txBody>
                  <a:tcPr/>
                </a:tc>
                <a:extLst>
                  <a:ext uri="{0D108BD9-81ED-4DB2-BD59-A6C34878D82A}">
                    <a16:rowId xmlns:a16="http://schemas.microsoft.com/office/drawing/2014/main" val="10002"/>
                  </a:ext>
                </a:extLst>
              </a:tr>
              <a:tr h="370840">
                <a:tc>
                  <a:txBody>
                    <a:bodyPr/>
                    <a:lstStyle/>
                    <a:p>
                      <a:r>
                        <a:rPr lang="en-AU" dirty="0"/>
                        <a:t>Glass (crown)</a:t>
                      </a:r>
                    </a:p>
                  </a:txBody>
                  <a:tcPr/>
                </a:tc>
                <a:tc>
                  <a:txBody>
                    <a:bodyPr/>
                    <a:lstStyle/>
                    <a:p>
                      <a:r>
                        <a:rPr lang="en-AU" dirty="0"/>
                        <a:t>1.5200</a:t>
                      </a:r>
                    </a:p>
                  </a:txBody>
                  <a:tcPr/>
                </a:tc>
                <a:extLst>
                  <a:ext uri="{0D108BD9-81ED-4DB2-BD59-A6C34878D82A}">
                    <a16:rowId xmlns:a16="http://schemas.microsoft.com/office/drawing/2014/main" val="10003"/>
                  </a:ext>
                </a:extLst>
              </a:tr>
              <a:tr h="370840">
                <a:tc>
                  <a:txBody>
                    <a:bodyPr/>
                    <a:lstStyle/>
                    <a:p>
                      <a:r>
                        <a:rPr lang="en-AU" dirty="0"/>
                        <a:t>Diamond</a:t>
                      </a:r>
                    </a:p>
                  </a:txBody>
                  <a:tcPr/>
                </a:tc>
                <a:tc>
                  <a:txBody>
                    <a:bodyPr/>
                    <a:lstStyle/>
                    <a:p>
                      <a:r>
                        <a:rPr lang="en-AU" dirty="0"/>
                        <a:t>2.4170</a:t>
                      </a:r>
                    </a:p>
                  </a:txBody>
                  <a:tcPr/>
                </a:tc>
                <a:extLst>
                  <a:ext uri="{0D108BD9-81ED-4DB2-BD59-A6C34878D82A}">
                    <a16:rowId xmlns:a16="http://schemas.microsoft.com/office/drawing/2014/main" val="10004"/>
                  </a:ext>
                </a:extLst>
              </a:tr>
            </a:tbl>
          </a:graphicData>
        </a:graphic>
      </p:graphicFrame>
      <p:sp>
        <p:nvSpPr>
          <p:cNvPr id="6" name="Rectangle 5"/>
          <p:cNvSpPr/>
          <p:nvPr/>
        </p:nvSpPr>
        <p:spPr>
          <a:xfrm>
            <a:off x="2946400" y="5840739"/>
            <a:ext cx="6096000" cy="646331"/>
          </a:xfrm>
          <a:prstGeom prst="rect">
            <a:avLst/>
          </a:prstGeom>
        </p:spPr>
        <p:txBody>
          <a:bodyPr>
            <a:spAutoFit/>
          </a:bodyPr>
          <a:lstStyle/>
          <a:p>
            <a:r>
              <a:rPr lang="en-AU" dirty="0"/>
              <a:t>Refractive index also helps determine the speed of light in a given medium. </a:t>
            </a:r>
          </a:p>
        </p:txBody>
      </p:sp>
    </p:spTree>
    <p:extLst>
      <p:ext uri="{BB962C8B-B14F-4D97-AF65-F5344CB8AC3E}">
        <p14:creationId xmlns:p14="http://schemas.microsoft.com/office/powerpoint/2010/main" val="407526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Wavefronts</a:t>
            </a:r>
          </a:p>
        </p:txBody>
      </p:sp>
      <p:sp>
        <p:nvSpPr>
          <p:cNvPr id="3" name="Content Placeholder 2"/>
          <p:cNvSpPr>
            <a:spLocks noGrp="1"/>
          </p:cNvSpPr>
          <p:nvPr>
            <p:ph idx="1"/>
          </p:nvPr>
        </p:nvSpPr>
        <p:spPr>
          <a:xfrm>
            <a:off x="581193" y="2180496"/>
            <a:ext cx="7470608" cy="4487004"/>
          </a:xfrm>
        </p:spPr>
        <p:txBody>
          <a:bodyPr>
            <a:normAutofit/>
          </a:bodyPr>
          <a:lstStyle/>
          <a:p>
            <a:pPr marL="0" indent="0" algn="ctr">
              <a:buNone/>
            </a:pPr>
            <a:r>
              <a:rPr lang="en-AU" sz="2200" b="1" dirty="0">
                <a:solidFill>
                  <a:srgbClr val="444444"/>
                </a:solidFill>
                <a:latin typeface="+mj-lt"/>
              </a:rPr>
              <a:t>A </a:t>
            </a:r>
            <a:r>
              <a:rPr lang="en-AU" sz="2200" b="1" dirty="0">
                <a:solidFill>
                  <a:srgbClr val="00868B"/>
                </a:solidFill>
                <a:latin typeface="+mj-lt"/>
              </a:rPr>
              <a:t>wavefront</a:t>
            </a:r>
            <a:r>
              <a:rPr lang="en-AU" sz="2200" b="1" dirty="0">
                <a:solidFill>
                  <a:srgbClr val="444444"/>
                </a:solidFill>
                <a:latin typeface="+mj-lt"/>
              </a:rPr>
              <a:t> is an imaginary line that connects all points which are reached by the wave in the </a:t>
            </a:r>
            <a:r>
              <a:rPr lang="en-AU" sz="2200" b="1" dirty="0">
                <a:solidFill>
                  <a:srgbClr val="00868B"/>
                </a:solidFill>
                <a:latin typeface="+mj-lt"/>
              </a:rPr>
              <a:t>same time.</a:t>
            </a:r>
            <a:endParaRPr lang="en-AU" sz="2200" b="1" dirty="0">
              <a:solidFill>
                <a:srgbClr val="444444"/>
              </a:solidFill>
              <a:latin typeface="+mj-lt"/>
            </a:endParaRPr>
          </a:p>
          <a:p>
            <a:pPr marL="0" indent="0" algn="ctr">
              <a:buNone/>
            </a:pPr>
            <a:endParaRPr lang="en-AU" sz="2200" dirty="0">
              <a:solidFill>
                <a:srgbClr val="444444"/>
              </a:solidFill>
              <a:latin typeface="+mj-lt"/>
            </a:endParaRPr>
          </a:p>
          <a:p>
            <a:r>
              <a:rPr lang="en-AU" sz="2200" dirty="0">
                <a:solidFill>
                  <a:srgbClr val="444444"/>
                </a:solidFill>
                <a:latin typeface="+mj-lt"/>
              </a:rPr>
              <a:t>A </a:t>
            </a:r>
            <a:r>
              <a:rPr lang="en-AU" sz="2200" b="1" dirty="0">
                <a:solidFill>
                  <a:srgbClr val="F30277"/>
                </a:solidFill>
                <a:latin typeface="+mj-lt"/>
              </a:rPr>
              <a:t>ray</a:t>
            </a:r>
            <a:r>
              <a:rPr lang="en-AU" sz="2200" dirty="0">
                <a:solidFill>
                  <a:srgbClr val="444444"/>
                </a:solidFill>
                <a:latin typeface="+mj-lt"/>
              </a:rPr>
              <a:t> is an arrow pointing at </a:t>
            </a:r>
            <a:r>
              <a:rPr lang="en-AU" sz="2200" b="1" dirty="0">
                <a:solidFill>
                  <a:srgbClr val="F30277"/>
                </a:solidFill>
                <a:latin typeface="+mj-lt"/>
              </a:rPr>
              <a:t>right angles</a:t>
            </a:r>
            <a:r>
              <a:rPr lang="en-AU" sz="2200" dirty="0">
                <a:solidFill>
                  <a:srgbClr val="444444"/>
                </a:solidFill>
                <a:latin typeface="+mj-lt"/>
              </a:rPr>
              <a:t> to the </a:t>
            </a:r>
            <a:r>
              <a:rPr lang="en-AU" sz="2200" b="1" dirty="0">
                <a:solidFill>
                  <a:srgbClr val="00868B"/>
                </a:solidFill>
                <a:latin typeface="+mj-lt"/>
              </a:rPr>
              <a:t>wavefront</a:t>
            </a:r>
            <a:r>
              <a:rPr lang="en-AU" sz="2200" dirty="0">
                <a:solidFill>
                  <a:srgbClr val="444444"/>
                </a:solidFill>
                <a:latin typeface="+mj-lt"/>
              </a:rPr>
              <a:t> and points in the </a:t>
            </a:r>
            <a:r>
              <a:rPr lang="en-AU" sz="2200" b="1" dirty="0">
                <a:solidFill>
                  <a:srgbClr val="F30277"/>
                </a:solidFill>
                <a:latin typeface="+mj-lt"/>
              </a:rPr>
              <a:t>direction of wave propagation.</a:t>
            </a:r>
            <a:endParaRPr lang="en-AU" sz="2200" dirty="0">
              <a:solidFill>
                <a:srgbClr val="444444"/>
              </a:solidFill>
              <a:latin typeface="+mj-lt"/>
            </a:endParaRPr>
          </a:p>
          <a:p>
            <a:r>
              <a:rPr lang="en-AU" sz="2200" dirty="0">
                <a:solidFill>
                  <a:srgbClr val="444444"/>
                </a:solidFill>
                <a:latin typeface="+mj-lt"/>
              </a:rPr>
              <a:t>The model which represents the wave in terms of </a:t>
            </a:r>
            <a:r>
              <a:rPr lang="en-AU" sz="2200" b="1" dirty="0">
                <a:solidFill>
                  <a:srgbClr val="00868B"/>
                </a:solidFill>
                <a:latin typeface="+mj-lt"/>
              </a:rPr>
              <a:t>wavefronts</a:t>
            </a:r>
            <a:r>
              <a:rPr lang="en-AU" sz="2200" dirty="0">
                <a:solidFill>
                  <a:srgbClr val="444444"/>
                </a:solidFill>
                <a:latin typeface="+mj-lt"/>
              </a:rPr>
              <a:t> and </a:t>
            </a:r>
            <a:r>
              <a:rPr lang="en-AU" sz="2200" b="1" dirty="0">
                <a:solidFill>
                  <a:srgbClr val="F30277"/>
                </a:solidFill>
                <a:latin typeface="+mj-lt"/>
              </a:rPr>
              <a:t>rays</a:t>
            </a:r>
            <a:r>
              <a:rPr lang="en-AU" sz="2200" dirty="0">
                <a:solidFill>
                  <a:srgbClr val="444444"/>
                </a:solidFill>
                <a:latin typeface="+mj-lt"/>
              </a:rPr>
              <a:t> is called the </a:t>
            </a:r>
            <a:r>
              <a:rPr lang="en-AU" sz="2200" b="1" u="sng" dirty="0">
                <a:solidFill>
                  <a:srgbClr val="444444"/>
                </a:solidFill>
                <a:latin typeface="+mj-lt"/>
              </a:rPr>
              <a:t>ray model</a:t>
            </a:r>
            <a:r>
              <a:rPr lang="en-AU" sz="2200" dirty="0">
                <a:solidFill>
                  <a:srgbClr val="444444"/>
                </a:solidFill>
                <a:latin typeface="+mj-lt"/>
              </a:rPr>
              <a:t>.</a:t>
            </a:r>
          </a:p>
          <a:p>
            <a:r>
              <a:rPr lang="en-AU" sz="2200" dirty="0">
                <a:solidFill>
                  <a:srgbClr val="444444"/>
                </a:solidFill>
                <a:latin typeface="+mj-lt"/>
              </a:rPr>
              <a:t>There are two types of wavefronts: </a:t>
            </a:r>
            <a:r>
              <a:rPr lang="en-AU" sz="2200" b="1" dirty="0">
                <a:solidFill>
                  <a:srgbClr val="444444"/>
                </a:solidFill>
                <a:latin typeface="+mj-lt"/>
              </a:rPr>
              <a:t>plane</a:t>
            </a:r>
            <a:r>
              <a:rPr lang="en-AU" sz="2200" dirty="0">
                <a:solidFill>
                  <a:srgbClr val="444444"/>
                </a:solidFill>
                <a:latin typeface="+mj-lt"/>
              </a:rPr>
              <a:t> and </a:t>
            </a:r>
            <a:r>
              <a:rPr lang="en-AU" sz="2200" b="1" dirty="0">
                <a:solidFill>
                  <a:srgbClr val="444444"/>
                </a:solidFill>
                <a:latin typeface="+mj-lt"/>
              </a:rPr>
              <a:t>circular.</a:t>
            </a:r>
            <a:r>
              <a:rPr lang="en-AU" sz="2200" dirty="0">
                <a:solidFill>
                  <a:srgbClr val="444444"/>
                </a:solidFill>
                <a:latin typeface="+mj-lt"/>
              </a:rPr>
              <a:t> Circular wavefronts spread out from a </a:t>
            </a:r>
            <a:r>
              <a:rPr lang="en-AU" sz="2200" b="1" dirty="0">
                <a:solidFill>
                  <a:srgbClr val="0066CC"/>
                </a:solidFill>
                <a:latin typeface="+mj-lt"/>
              </a:rPr>
              <a:t>point source.</a:t>
            </a:r>
            <a:endParaRPr lang="en-AU" sz="2200" dirty="0">
              <a:solidFill>
                <a:srgbClr val="444444"/>
              </a:solidFill>
              <a:latin typeface="+mj-lt"/>
            </a:endParaRPr>
          </a:p>
          <a:p>
            <a:endParaRPr lang="en-AU" dirty="0"/>
          </a:p>
        </p:txBody>
      </p:sp>
      <p:pic>
        <p:nvPicPr>
          <p:cNvPr id="4" name="Picture 3"/>
          <p:cNvPicPr>
            <a:picLocks noChangeAspect="1"/>
          </p:cNvPicPr>
          <p:nvPr/>
        </p:nvPicPr>
        <p:blipFill>
          <a:blip r:embed="rId2"/>
          <a:stretch>
            <a:fillRect/>
          </a:stretch>
        </p:blipFill>
        <p:spPr>
          <a:xfrm>
            <a:off x="7578724" y="2889250"/>
            <a:ext cx="4483759" cy="2597150"/>
          </a:xfrm>
          <a:prstGeom prst="rect">
            <a:avLst/>
          </a:prstGeom>
        </p:spPr>
      </p:pic>
    </p:spTree>
    <p:extLst>
      <p:ext uri="{BB962C8B-B14F-4D97-AF65-F5344CB8AC3E}">
        <p14:creationId xmlns:p14="http://schemas.microsoft.com/office/powerpoint/2010/main" val="3146036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Total internal refraction</a:t>
            </a:r>
          </a:p>
        </p:txBody>
      </p:sp>
      <p:sp>
        <p:nvSpPr>
          <p:cNvPr id="3" name="Content Placeholder 2"/>
          <p:cNvSpPr>
            <a:spLocks noGrp="1"/>
          </p:cNvSpPr>
          <p:nvPr>
            <p:ph idx="1"/>
          </p:nvPr>
        </p:nvSpPr>
        <p:spPr>
          <a:xfrm>
            <a:off x="581192" y="2180497"/>
            <a:ext cx="11029615" cy="1337404"/>
          </a:xfrm>
        </p:spPr>
        <p:txBody>
          <a:bodyPr/>
          <a:lstStyle/>
          <a:p>
            <a:r>
              <a:rPr lang="en-AU" sz="2800" dirty="0"/>
              <a:t>Angle of Incidence &gt; Critical Angle, hence no Refraction</a:t>
            </a:r>
          </a:p>
          <a:p>
            <a:endParaRPr lang="en-AU" dirty="0"/>
          </a:p>
        </p:txBody>
      </p:sp>
      <p:pic>
        <p:nvPicPr>
          <p:cNvPr id="4" name="Picture 8" descr="https://upload.wikimedia.org/wikipedia/commons/thumb/5/5d/RefractionReflextion.svg/650px-RefractionReflex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170" y="3677940"/>
            <a:ext cx="8808529" cy="273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155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Dispersion</a:t>
            </a:r>
          </a:p>
        </p:txBody>
      </p:sp>
      <p:sp>
        <p:nvSpPr>
          <p:cNvPr id="3" name="Content Placeholder 2"/>
          <p:cNvSpPr>
            <a:spLocks noGrp="1"/>
          </p:cNvSpPr>
          <p:nvPr>
            <p:ph idx="1"/>
          </p:nvPr>
        </p:nvSpPr>
        <p:spPr>
          <a:xfrm>
            <a:off x="581192" y="2180497"/>
            <a:ext cx="11029615" cy="2201004"/>
          </a:xfrm>
        </p:spPr>
        <p:txBody>
          <a:bodyPr>
            <a:normAutofit lnSpcReduction="10000"/>
          </a:bodyPr>
          <a:lstStyle/>
          <a:p>
            <a:r>
              <a:rPr lang="en-AU" sz="2400" dirty="0"/>
              <a:t>Remember in refraction the frequency remains constant.</a:t>
            </a:r>
          </a:p>
          <a:p>
            <a:r>
              <a:rPr lang="en-AU" sz="2400" dirty="0"/>
              <a:t>Dispersion is the change of index of refraction with respects to the wavelength. </a:t>
            </a:r>
          </a:p>
          <a:p>
            <a:r>
              <a:rPr lang="en-AU" sz="2400" dirty="0"/>
              <a:t>Generally the index decreases as wavelength increases; blue light traveling more slowly in the material than red light causes it to refract more (move more towards the normal).</a:t>
            </a:r>
          </a:p>
          <a:p>
            <a:endParaRPr lang="en-AU" dirty="0"/>
          </a:p>
        </p:txBody>
      </p:sp>
      <p:pic>
        <p:nvPicPr>
          <p:cNvPr id="4" name="Picture 2" descr="http://hyperphysics.phy-astr.gsu.edu/hbase/vision/imgvis/scol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380" y="3832689"/>
            <a:ext cx="6115620" cy="294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785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Lenses</a:t>
            </a:r>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2513523" y="4484752"/>
            <a:ext cx="8358246" cy="1077218"/>
          </a:xfrm>
          <a:prstGeom prst="rect">
            <a:avLst/>
          </a:prstGeom>
          <a:noFill/>
        </p:spPr>
        <p:txBody>
          <a:bodyPr wrap="square" rtlCol="0">
            <a:spAutoFit/>
          </a:bodyPr>
          <a:lstStyle/>
          <a:p>
            <a:r>
              <a:rPr lang="en-AU" sz="3200" dirty="0">
                <a:latin typeface="+mj-lt"/>
              </a:rPr>
              <a:t>Convex                                             Concave</a:t>
            </a:r>
          </a:p>
          <a:p>
            <a:r>
              <a:rPr lang="en-AU" sz="3200" dirty="0">
                <a:solidFill>
                  <a:srgbClr val="FF0000"/>
                </a:solidFill>
                <a:latin typeface="+mj-lt"/>
              </a:rPr>
              <a:t>Converge                                          Diverge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185" y="2180496"/>
            <a:ext cx="3109350" cy="22265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814" y="2321659"/>
            <a:ext cx="3004755" cy="2231031"/>
          </a:xfrm>
          <a:prstGeom prst="rect">
            <a:avLst/>
          </a:prstGeom>
        </p:spPr>
      </p:pic>
    </p:spTree>
    <p:extLst>
      <p:ext uri="{BB962C8B-B14F-4D97-AF65-F5344CB8AC3E}">
        <p14:creationId xmlns:p14="http://schemas.microsoft.com/office/powerpoint/2010/main" val="3078104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mirror</a:t>
            </a:r>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520" y="2217401"/>
            <a:ext cx="4238648" cy="282576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70" y="2217402"/>
            <a:ext cx="4238648" cy="2825765"/>
          </a:xfrm>
          <a:prstGeom prst="rect">
            <a:avLst/>
          </a:prstGeom>
        </p:spPr>
      </p:pic>
      <p:sp>
        <p:nvSpPr>
          <p:cNvPr id="6" name="TextBox 5"/>
          <p:cNvSpPr txBox="1"/>
          <p:nvPr/>
        </p:nvSpPr>
        <p:spPr>
          <a:xfrm>
            <a:off x="2361123" y="4781581"/>
            <a:ext cx="8358246" cy="1077218"/>
          </a:xfrm>
          <a:prstGeom prst="rect">
            <a:avLst/>
          </a:prstGeom>
          <a:solidFill>
            <a:schemeClr val="bg1"/>
          </a:solidFill>
        </p:spPr>
        <p:txBody>
          <a:bodyPr wrap="square" rtlCol="0">
            <a:spAutoFit/>
          </a:bodyPr>
          <a:lstStyle/>
          <a:p>
            <a:r>
              <a:rPr lang="en-AU" sz="3200" dirty="0">
                <a:latin typeface="+mj-lt"/>
              </a:rPr>
              <a:t>Concave                                            Convex</a:t>
            </a:r>
          </a:p>
          <a:p>
            <a:r>
              <a:rPr lang="en-AU" sz="3200" dirty="0">
                <a:solidFill>
                  <a:srgbClr val="FF0000"/>
                </a:solidFill>
                <a:latin typeface="+mj-lt"/>
              </a:rPr>
              <a:t>Converge                                          Diverge  </a:t>
            </a:r>
          </a:p>
        </p:txBody>
      </p:sp>
    </p:spTree>
    <p:extLst>
      <p:ext uri="{BB962C8B-B14F-4D97-AF65-F5344CB8AC3E}">
        <p14:creationId xmlns:p14="http://schemas.microsoft.com/office/powerpoint/2010/main" val="461017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Ray diagrams</a:t>
            </a:r>
          </a:p>
        </p:txBody>
      </p:sp>
      <p:sp>
        <p:nvSpPr>
          <p:cNvPr id="3" name="Content Placeholder 2"/>
          <p:cNvSpPr>
            <a:spLocks noGrp="1"/>
          </p:cNvSpPr>
          <p:nvPr>
            <p:ph idx="1"/>
          </p:nvPr>
        </p:nvSpPr>
        <p:spPr>
          <a:xfrm>
            <a:off x="581193" y="2180496"/>
            <a:ext cx="7254708" cy="3678303"/>
          </a:xfrm>
        </p:spPr>
        <p:txBody>
          <a:bodyPr/>
          <a:lstStyle/>
          <a:p>
            <a:r>
              <a:rPr lang="en-AU" sz="2800" dirty="0"/>
              <a:t>Any ray that passes through the optical centre does not bend</a:t>
            </a:r>
          </a:p>
          <a:p>
            <a:r>
              <a:rPr lang="en-AU" sz="2800" dirty="0"/>
              <a:t>Any ray parallel to the principal axis refracts to pass through the focal point</a:t>
            </a:r>
          </a:p>
          <a:p>
            <a:r>
              <a:rPr lang="en-AU" sz="2800" dirty="0"/>
              <a:t>Any ray that passes through the focal point will be refracted to parallel to the principal axis</a:t>
            </a:r>
          </a:p>
          <a:p>
            <a:endParaRPr lang="en-AU"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054" y="2768599"/>
            <a:ext cx="4318002" cy="2159001"/>
          </a:xfrm>
          <a:prstGeom prst="rect">
            <a:avLst/>
          </a:prstGeom>
        </p:spPr>
      </p:pic>
    </p:spTree>
    <p:extLst>
      <p:ext uri="{BB962C8B-B14F-4D97-AF65-F5344CB8AC3E}">
        <p14:creationId xmlns:p14="http://schemas.microsoft.com/office/powerpoint/2010/main" val="3064224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Images in a convex lens</a:t>
            </a:r>
          </a:p>
        </p:txBody>
      </p:sp>
      <p:sp>
        <p:nvSpPr>
          <p:cNvPr id="3" name="Content Placeholder 2"/>
          <p:cNvSpPr>
            <a:spLocks noGrp="1"/>
          </p:cNvSpPr>
          <p:nvPr>
            <p:ph idx="1"/>
          </p:nvPr>
        </p:nvSpPr>
        <p:spPr/>
        <p:txBody>
          <a:bodyPr/>
          <a:lstStyle/>
          <a:p>
            <a:r>
              <a:rPr lang="en-AU" sz="3200" dirty="0"/>
              <a:t>Real or virtual</a:t>
            </a:r>
          </a:p>
          <a:p>
            <a:r>
              <a:rPr lang="en-AU" sz="3200" dirty="0"/>
              <a:t>Enlarged or diminished</a:t>
            </a:r>
          </a:p>
          <a:p>
            <a:r>
              <a:rPr lang="en-AU" sz="3200" dirty="0"/>
              <a:t>Upright or inverted</a:t>
            </a:r>
          </a:p>
          <a:p>
            <a:r>
              <a:rPr lang="en-AU" sz="3200" dirty="0"/>
              <a:t>No image</a:t>
            </a:r>
          </a:p>
          <a:p>
            <a:endParaRPr lang="en-AU" dirty="0"/>
          </a:p>
        </p:txBody>
      </p:sp>
    </p:spTree>
    <p:extLst>
      <p:ext uri="{BB962C8B-B14F-4D97-AF65-F5344CB8AC3E}">
        <p14:creationId xmlns:p14="http://schemas.microsoft.com/office/powerpoint/2010/main" val="39806112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Thin Lens Equation</a:t>
            </a:r>
          </a:p>
        </p:txBody>
      </p:sp>
      <p:sp>
        <p:nvSpPr>
          <p:cNvPr id="4" name="TextBox 3"/>
          <p:cNvSpPr txBox="1"/>
          <p:nvPr/>
        </p:nvSpPr>
        <p:spPr>
          <a:xfrm>
            <a:off x="1187624" y="1988840"/>
            <a:ext cx="2472209" cy="2031325"/>
          </a:xfrm>
          <a:prstGeom prst="rect">
            <a:avLst/>
          </a:prstGeom>
          <a:solidFill>
            <a:schemeClr val="tx2">
              <a:lumMod val="20000"/>
              <a:lumOff val="80000"/>
            </a:schemeClr>
          </a:solidFill>
        </p:spPr>
        <p:txBody>
          <a:bodyPr wrap="square" rtlCol="0">
            <a:spAutoFit/>
          </a:bodyPr>
          <a:lstStyle/>
          <a:p>
            <a:r>
              <a:rPr lang="en-AU" sz="2800" dirty="0">
                <a:latin typeface="+mj-lt"/>
              </a:rPr>
              <a:t> </a:t>
            </a:r>
            <a:r>
              <a:rPr lang="en-AU" sz="2800" u="sng" dirty="0">
                <a:latin typeface="+mj-lt"/>
              </a:rPr>
              <a:t> 1 </a:t>
            </a:r>
            <a:r>
              <a:rPr lang="en-AU" sz="2800" dirty="0">
                <a:latin typeface="+mj-lt"/>
              </a:rPr>
              <a:t> + </a:t>
            </a:r>
            <a:r>
              <a:rPr lang="en-AU" sz="2800" u="sng" dirty="0">
                <a:latin typeface="+mj-lt"/>
              </a:rPr>
              <a:t> 1 </a:t>
            </a:r>
            <a:r>
              <a:rPr lang="en-AU" sz="2800" dirty="0">
                <a:latin typeface="+mj-lt"/>
              </a:rPr>
              <a:t> = </a:t>
            </a:r>
            <a:r>
              <a:rPr lang="en-AU" sz="2800" u="sng" dirty="0">
                <a:latin typeface="+mj-lt"/>
              </a:rPr>
              <a:t> 1 </a:t>
            </a:r>
            <a:r>
              <a:rPr lang="en-AU" sz="2800" u="sng" dirty="0">
                <a:solidFill>
                  <a:schemeClr val="tx2">
                    <a:lumMod val="20000"/>
                    <a:lumOff val="80000"/>
                  </a:schemeClr>
                </a:solidFill>
                <a:latin typeface="+mj-lt"/>
              </a:rPr>
              <a:t>.</a:t>
            </a:r>
          </a:p>
          <a:p>
            <a:r>
              <a:rPr lang="en-AU" sz="2800" dirty="0">
                <a:latin typeface="+mj-lt"/>
              </a:rPr>
              <a:t>  u      v       f</a:t>
            </a:r>
          </a:p>
          <a:p>
            <a:endParaRPr lang="en-AU" sz="1400" dirty="0">
              <a:latin typeface="+mj-lt"/>
            </a:endParaRPr>
          </a:p>
          <a:p>
            <a:r>
              <a:rPr lang="en-AU" sz="2800" dirty="0">
                <a:latin typeface="+mj-lt"/>
              </a:rPr>
              <a:t>M = </a:t>
            </a:r>
            <a:r>
              <a:rPr lang="en-AU" sz="2800" u="sng" dirty="0">
                <a:latin typeface="+mj-lt"/>
              </a:rPr>
              <a:t> -h</a:t>
            </a:r>
            <a:r>
              <a:rPr lang="en-AU" sz="2800" baseline="-25000" dirty="0">
                <a:latin typeface="+mj-lt"/>
              </a:rPr>
              <a:t>i</a:t>
            </a:r>
            <a:r>
              <a:rPr lang="en-AU" sz="2800" u="sng" dirty="0">
                <a:latin typeface="+mj-lt"/>
              </a:rPr>
              <a:t>  </a:t>
            </a:r>
            <a:r>
              <a:rPr lang="en-AU" sz="2800" dirty="0">
                <a:latin typeface="+mj-lt"/>
              </a:rPr>
              <a:t> = </a:t>
            </a:r>
            <a:r>
              <a:rPr lang="en-AU" sz="2800" u="sng" dirty="0">
                <a:latin typeface="+mj-lt"/>
              </a:rPr>
              <a:t> -v  </a:t>
            </a:r>
            <a:r>
              <a:rPr lang="en-AU" sz="2800" dirty="0">
                <a:solidFill>
                  <a:schemeClr val="tx2">
                    <a:lumMod val="20000"/>
                    <a:lumOff val="80000"/>
                  </a:schemeClr>
                </a:solidFill>
                <a:latin typeface="+mj-lt"/>
              </a:rPr>
              <a:t>.</a:t>
            </a:r>
            <a:r>
              <a:rPr lang="en-AU" sz="2800" dirty="0">
                <a:latin typeface="+mj-lt"/>
              </a:rPr>
              <a:t>       +</a:t>
            </a:r>
            <a:r>
              <a:rPr lang="en-AU" sz="2800" dirty="0" err="1">
                <a:latin typeface="+mj-lt"/>
              </a:rPr>
              <a:t>h</a:t>
            </a:r>
            <a:r>
              <a:rPr lang="en-AU" sz="2800" baseline="-25000" dirty="0" err="1">
                <a:latin typeface="+mj-lt"/>
              </a:rPr>
              <a:t>o</a:t>
            </a:r>
            <a:r>
              <a:rPr lang="en-AU" sz="2800" dirty="0">
                <a:latin typeface="+mj-lt"/>
              </a:rPr>
              <a:t>      u</a:t>
            </a:r>
            <a:endParaRPr lang="en-AU" sz="2800" dirty="0">
              <a:solidFill>
                <a:schemeClr val="tx2">
                  <a:lumMod val="20000"/>
                  <a:lumOff val="80000"/>
                </a:schemeClr>
              </a:solidFill>
              <a:latin typeface="+mj-lt"/>
            </a:endParaRPr>
          </a:p>
        </p:txBody>
      </p:sp>
      <p:graphicFrame>
        <p:nvGraphicFramePr>
          <p:cNvPr id="5" name="Table 4"/>
          <p:cNvGraphicFramePr>
            <a:graphicFrameLocks noGrp="1"/>
          </p:cNvGraphicFramePr>
          <p:nvPr>
            <p:extLst>
              <p:ext uri="{D42A27DB-BD31-4B8C-83A1-F6EECF244321}">
                <p14:modId xmlns:p14="http://schemas.microsoft.com/office/powerpoint/2010/main" val="4200555043"/>
              </p:ext>
            </p:extLst>
          </p:nvPr>
        </p:nvGraphicFramePr>
        <p:xfrm>
          <a:off x="5532512" y="1926796"/>
          <a:ext cx="4752528" cy="2865120"/>
        </p:xfrm>
        <a:graphic>
          <a:graphicData uri="http://schemas.openxmlformats.org/drawingml/2006/table">
            <a:tbl>
              <a:tblPr firstRow="1" bandRow="1">
                <a:tableStyleId>{21E4AEA4-8DFA-4A89-87EB-49C32662AFE0}</a:tableStyleId>
              </a:tblPr>
              <a:tblGrid>
                <a:gridCol w="1008112">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tblGrid>
              <a:tr h="370840">
                <a:tc>
                  <a:txBody>
                    <a:bodyPr/>
                    <a:lstStyle/>
                    <a:p>
                      <a:r>
                        <a:rPr lang="en-AU" dirty="0">
                          <a:solidFill>
                            <a:schemeClr val="tx1"/>
                          </a:solidFill>
                        </a:rPr>
                        <a:t>Variable</a:t>
                      </a:r>
                    </a:p>
                  </a:txBody>
                  <a:tcPr/>
                </a:tc>
                <a:tc>
                  <a:txBody>
                    <a:bodyPr/>
                    <a:lstStyle/>
                    <a:p>
                      <a:r>
                        <a:rPr lang="en-AU" dirty="0">
                          <a:solidFill>
                            <a:schemeClr val="tx1"/>
                          </a:solidFill>
                        </a:rPr>
                        <a:t>Positive</a:t>
                      </a:r>
                    </a:p>
                  </a:txBody>
                  <a:tcPr/>
                </a:tc>
                <a:tc>
                  <a:txBody>
                    <a:bodyPr/>
                    <a:lstStyle/>
                    <a:p>
                      <a:r>
                        <a:rPr lang="en-AU" dirty="0">
                          <a:solidFill>
                            <a:schemeClr val="tx1"/>
                          </a:solidFill>
                        </a:rPr>
                        <a:t>Negative</a:t>
                      </a:r>
                    </a:p>
                  </a:txBody>
                  <a:tcPr/>
                </a:tc>
                <a:extLst>
                  <a:ext uri="{0D108BD9-81ED-4DB2-BD59-A6C34878D82A}">
                    <a16:rowId xmlns:a16="http://schemas.microsoft.com/office/drawing/2014/main" val="10000"/>
                  </a:ext>
                </a:extLst>
              </a:tr>
              <a:tr h="370840">
                <a:tc>
                  <a:txBody>
                    <a:bodyPr/>
                    <a:lstStyle/>
                    <a:p>
                      <a:pPr algn="ctr"/>
                      <a:r>
                        <a:rPr lang="en-AU" dirty="0"/>
                        <a:t>u</a:t>
                      </a:r>
                    </a:p>
                  </a:txBody>
                  <a:tcPr/>
                </a:tc>
                <a:tc>
                  <a:txBody>
                    <a:bodyPr/>
                    <a:lstStyle/>
                    <a:p>
                      <a:r>
                        <a:rPr lang="en-AU" dirty="0"/>
                        <a:t>Always</a:t>
                      </a:r>
                    </a:p>
                  </a:txBody>
                  <a:tcPr/>
                </a:tc>
                <a:tc>
                  <a:txBody>
                    <a:bodyPr/>
                    <a:lstStyle/>
                    <a:p>
                      <a:r>
                        <a:rPr lang="en-AU" dirty="0"/>
                        <a:t>Never</a:t>
                      </a:r>
                    </a:p>
                  </a:txBody>
                  <a:tcPr/>
                </a:tc>
                <a:extLst>
                  <a:ext uri="{0D108BD9-81ED-4DB2-BD59-A6C34878D82A}">
                    <a16:rowId xmlns:a16="http://schemas.microsoft.com/office/drawing/2014/main" val="10001"/>
                  </a:ext>
                </a:extLst>
              </a:tr>
              <a:tr h="370840">
                <a:tc>
                  <a:txBody>
                    <a:bodyPr/>
                    <a:lstStyle/>
                    <a:p>
                      <a:pPr algn="ctr"/>
                      <a:r>
                        <a:rPr lang="en-AU" dirty="0"/>
                        <a:t>v</a:t>
                      </a:r>
                    </a:p>
                  </a:txBody>
                  <a:tcPr/>
                </a:tc>
                <a:tc>
                  <a:txBody>
                    <a:bodyPr/>
                    <a:lstStyle/>
                    <a:p>
                      <a:r>
                        <a:rPr lang="en-AU" dirty="0"/>
                        <a:t>Real Image</a:t>
                      </a:r>
                    </a:p>
                  </a:txBody>
                  <a:tcPr/>
                </a:tc>
                <a:tc>
                  <a:txBody>
                    <a:bodyPr/>
                    <a:lstStyle/>
                    <a:p>
                      <a:r>
                        <a:rPr lang="en-AU" dirty="0"/>
                        <a:t>Virtual Image</a:t>
                      </a:r>
                    </a:p>
                  </a:txBody>
                  <a:tcPr/>
                </a:tc>
                <a:extLst>
                  <a:ext uri="{0D108BD9-81ED-4DB2-BD59-A6C34878D82A}">
                    <a16:rowId xmlns:a16="http://schemas.microsoft.com/office/drawing/2014/main" val="10002"/>
                  </a:ext>
                </a:extLst>
              </a:tr>
              <a:tr h="370840">
                <a:tc>
                  <a:txBody>
                    <a:bodyPr/>
                    <a:lstStyle/>
                    <a:p>
                      <a:pPr algn="ctr"/>
                      <a:r>
                        <a:rPr lang="en-AU" dirty="0" err="1"/>
                        <a:t>h</a:t>
                      </a:r>
                      <a:r>
                        <a:rPr lang="en-AU" baseline="-25000" dirty="0" err="1"/>
                        <a:t>o</a:t>
                      </a:r>
                      <a:endParaRPr lang="en-AU" baseline="-25000" dirty="0"/>
                    </a:p>
                  </a:txBody>
                  <a:tcPr/>
                </a:tc>
                <a:tc>
                  <a:txBody>
                    <a:bodyPr/>
                    <a:lstStyle/>
                    <a:p>
                      <a:r>
                        <a:rPr lang="en-AU" dirty="0"/>
                        <a:t>Upwards</a:t>
                      </a:r>
                    </a:p>
                  </a:txBody>
                  <a:tcPr/>
                </a:tc>
                <a:tc>
                  <a:txBody>
                    <a:bodyPr/>
                    <a:lstStyle/>
                    <a:p>
                      <a:r>
                        <a:rPr lang="en-AU" dirty="0"/>
                        <a:t>Downwards</a:t>
                      </a:r>
                    </a:p>
                  </a:txBody>
                  <a:tcPr/>
                </a:tc>
                <a:extLst>
                  <a:ext uri="{0D108BD9-81ED-4DB2-BD59-A6C34878D82A}">
                    <a16:rowId xmlns:a16="http://schemas.microsoft.com/office/drawing/2014/main" val="10003"/>
                  </a:ext>
                </a:extLst>
              </a:tr>
              <a:tr h="370840">
                <a:tc>
                  <a:txBody>
                    <a:bodyPr/>
                    <a:lstStyle/>
                    <a:p>
                      <a:pPr algn="ctr"/>
                      <a:r>
                        <a:rPr lang="en-AU" dirty="0"/>
                        <a:t>h</a:t>
                      </a:r>
                      <a:r>
                        <a:rPr lang="en-AU" baseline="-25000" dirty="0"/>
                        <a:t>i</a:t>
                      </a:r>
                    </a:p>
                  </a:txBody>
                  <a:tcPr/>
                </a:tc>
                <a:tc>
                  <a:txBody>
                    <a:bodyPr/>
                    <a:lstStyle/>
                    <a:p>
                      <a:r>
                        <a:rPr lang="en-AU" dirty="0"/>
                        <a:t>Upwards</a:t>
                      </a:r>
                    </a:p>
                  </a:txBody>
                  <a:tcPr/>
                </a:tc>
                <a:tc>
                  <a:txBody>
                    <a:bodyPr/>
                    <a:lstStyle/>
                    <a:p>
                      <a:r>
                        <a:rPr lang="en-AU" dirty="0"/>
                        <a:t>Downwards</a:t>
                      </a:r>
                    </a:p>
                  </a:txBody>
                  <a:tcPr/>
                </a:tc>
                <a:extLst>
                  <a:ext uri="{0D108BD9-81ED-4DB2-BD59-A6C34878D82A}">
                    <a16:rowId xmlns:a16="http://schemas.microsoft.com/office/drawing/2014/main" val="10004"/>
                  </a:ext>
                </a:extLst>
              </a:tr>
              <a:tr h="370840">
                <a:tc>
                  <a:txBody>
                    <a:bodyPr/>
                    <a:lstStyle/>
                    <a:p>
                      <a:pPr algn="ctr"/>
                      <a:r>
                        <a:rPr lang="en-AU" dirty="0"/>
                        <a:t>f</a:t>
                      </a:r>
                    </a:p>
                  </a:txBody>
                  <a:tcPr/>
                </a:tc>
                <a:tc>
                  <a:txBody>
                    <a:bodyPr/>
                    <a:lstStyle/>
                    <a:p>
                      <a:r>
                        <a:rPr lang="en-AU" dirty="0"/>
                        <a:t>Converging Lens</a:t>
                      </a:r>
                    </a:p>
                  </a:txBody>
                  <a:tcPr/>
                </a:tc>
                <a:tc>
                  <a:txBody>
                    <a:bodyPr/>
                    <a:lstStyle/>
                    <a:p>
                      <a:r>
                        <a:rPr lang="en-AU" dirty="0"/>
                        <a:t>Diverging Lens</a:t>
                      </a:r>
                    </a:p>
                  </a:txBody>
                  <a:tcPr/>
                </a:tc>
                <a:extLst>
                  <a:ext uri="{0D108BD9-81ED-4DB2-BD59-A6C34878D82A}">
                    <a16:rowId xmlns:a16="http://schemas.microsoft.com/office/drawing/2014/main" val="10005"/>
                  </a:ext>
                </a:extLst>
              </a:tr>
              <a:tr h="370840">
                <a:tc>
                  <a:txBody>
                    <a:bodyPr/>
                    <a:lstStyle/>
                    <a:p>
                      <a:pPr algn="ctr"/>
                      <a:r>
                        <a:rPr lang="en-AU" dirty="0"/>
                        <a:t>M</a:t>
                      </a:r>
                    </a:p>
                  </a:txBody>
                  <a:tcPr/>
                </a:tc>
                <a:tc>
                  <a:txBody>
                    <a:bodyPr/>
                    <a:lstStyle/>
                    <a:p>
                      <a:r>
                        <a:rPr lang="en-AU" dirty="0"/>
                        <a:t>Upright</a:t>
                      </a:r>
                    </a:p>
                  </a:txBody>
                  <a:tcPr/>
                </a:tc>
                <a:tc>
                  <a:txBody>
                    <a:bodyPr/>
                    <a:lstStyle/>
                    <a:p>
                      <a:r>
                        <a:rPr lang="en-AU" dirty="0"/>
                        <a:t>Inverted</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8246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Diffraction defined</a:t>
            </a:r>
          </a:p>
        </p:txBody>
      </p:sp>
      <p:sp>
        <p:nvSpPr>
          <p:cNvPr id="3" name="Content Placeholder 2"/>
          <p:cNvSpPr>
            <a:spLocks noGrp="1"/>
          </p:cNvSpPr>
          <p:nvPr>
            <p:ph idx="1"/>
          </p:nvPr>
        </p:nvSpPr>
        <p:spPr>
          <a:xfrm>
            <a:off x="581193" y="2180496"/>
            <a:ext cx="6302208" cy="4423504"/>
          </a:xfrm>
        </p:spPr>
        <p:txBody>
          <a:bodyPr>
            <a:normAutofit/>
          </a:bodyPr>
          <a:lstStyle/>
          <a:p>
            <a:r>
              <a:rPr lang="en-AU" sz="3200" dirty="0"/>
              <a:t>Diffraction is the slight bending of light as it passes around the edge of an object or through a slit. </a:t>
            </a:r>
          </a:p>
          <a:p>
            <a:endParaRPr lang="en-AU" sz="3200" dirty="0"/>
          </a:p>
          <a:p>
            <a:r>
              <a:rPr lang="en-AU" sz="3200" dirty="0"/>
              <a:t>The amount of bending depends on the relative size of the wavelength of light to the size of the opening. </a:t>
            </a:r>
            <a:endParaRPr lang="en-AU" sz="3200" dirty="0">
              <a:solidFill>
                <a:srgbClr val="FF0000"/>
              </a:solidFill>
            </a:endParaRP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56" y="2352998"/>
            <a:ext cx="4065127" cy="4078499"/>
          </a:xfrm>
          <a:prstGeom prst="rect">
            <a:avLst/>
          </a:prstGeom>
        </p:spPr>
      </p:pic>
    </p:spTree>
    <p:extLst>
      <p:ext uri="{BB962C8B-B14F-4D97-AF65-F5344CB8AC3E}">
        <p14:creationId xmlns:p14="http://schemas.microsoft.com/office/powerpoint/2010/main" val="2984710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Diffraction angle</a:t>
            </a:r>
          </a:p>
        </p:txBody>
      </p:sp>
      <p:sp>
        <p:nvSpPr>
          <p:cNvPr id="4" name="TextBox 3"/>
          <p:cNvSpPr txBox="1"/>
          <p:nvPr/>
        </p:nvSpPr>
        <p:spPr>
          <a:xfrm>
            <a:off x="683568" y="2243546"/>
            <a:ext cx="1623694" cy="1323439"/>
          </a:xfrm>
          <a:prstGeom prst="rect">
            <a:avLst/>
          </a:prstGeom>
          <a:noFill/>
        </p:spPr>
        <p:txBody>
          <a:bodyPr wrap="square" rtlCol="0">
            <a:spAutoFit/>
          </a:bodyPr>
          <a:lstStyle/>
          <a:p>
            <a:r>
              <a:rPr lang="el-GR" sz="4000" b="1" dirty="0">
                <a:latin typeface="+mn-lt"/>
              </a:rPr>
              <a:t>θ</a:t>
            </a:r>
            <a:r>
              <a:rPr lang="en-AU" sz="4000" b="1" dirty="0">
                <a:latin typeface="+mn-lt"/>
              </a:rPr>
              <a:t> = </a:t>
            </a:r>
            <a:r>
              <a:rPr lang="el-GR" sz="4000" b="1" u="sng" dirty="0">
                <a:latin typeface="+mn-lt"/>
              </a:rPr>
              <a:t>λ</a:t>
            </a:r>
            <a:endParaRPr lang="en-AU" sz="4000" b="1" u="sng" dirty="0">
              <a:latin typeface="+mn-lt"/>
            </a:endParaRPr>
          </a:p>
          <a:p>
            <a:r>
              <a:rPr lang="en-AU" sz="4000" b="1" dirty="0">
                <a:latin typeface="+mn-lt"/>
              </a:rPr>
              <a:t>      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108" y="1988840"/>
            <a:ext cx="5285244" cy="4869160"/>
          </a:xfrm>
          <a:prstGeom prst="rect">
            <a:avLst/>
          </a:prstGeom>
        </p:spPr>
      </p:pic>
      <p:sp>
        <p:nvSpPr>
          <p:cNvPr id="7" name="TextBox 6"/>
          <p:cNvSpPr txBox="1"/>
          <p:nvPr/>
        </p:nvSpPr>
        <p:spPr>
          <a:xfrm>
            <a:off x="5581948" y="3060249"/>
            <a:ext cx="559819" cy="584775"/>
          </a:xfrm>
          <a:prstGeom prst="rect">
            <a:avLst/>
          </a:prstGeom>
          <a:noFill/>
        </p:spPr>
        <p:txBody>
          <a:bodyPr wrap="square" rtlCol="0">
            <a:spAutoFit/>
          </a:bodyPr>
          <a:lstStyle/>
          <a:p>
            <a:r>
              <a:rPr lang="el-GR" sz="3200" dirty="0">
                <a:latin typeface="+mn-lt"/>
              </a:rPr>
              <a:t>λ</a:t>
            </a:r>
            <a:endParaRPr lang="en-AU" sz="3200" dirty="0">
              <a:latin typeface="+mn-lt"/>
            </a:endParaRPr>
          </a:p>
        </p:txBody>
      </p:sp>
      <p:sp>
        <p:nvSpPr>
          <p:cNvPr id="8" name="TextBox 7"/>
          <p:cNvSpPr txBox="1"/>
          <p:nvPr/>
        </p:nvSpPr>
        <p:spPr>
          <a:xfrm>
            <a:off x="7946380" y="4077072"/>
            <a:ext cx="559819" cy="584775"/>
          </a:xfrm>
          <a:prstGeom prst="rect">
            <a:avLst/>
          </a:prstGeom>
          <a:noFill/>
        </p:spPr>
        <p:txBody>
          <a:bodyPr wrap="square" rtlCol="0">
            <a:spAutoFit/>
          </a:bodyPr>
          <a:lstStyle/>
          <a:p>
            <a:r>
              <a:rPr lang="en-AU" sz="3200" dirty="0">
                <a:latin typeface="+mn-lt"/>
              </a:rPr>
              <a:t>w</a:t>
            </a:r>
          </a:p>
        </p:txBody>
      </p:sp>
      <p:sp>
        <p:nvSpPr>
          <p:cNvPr id="9" name="TextBox 8"/>
          <p:cNvSpPr txBox="1"/>
          <p:nvPr/>
        </p:nvSpPr>
        <p:spPr>
          <a:xfrm>
            <a:off x="8506199" y="3463806"/>
            <a:ext cx="559819" cy="584775"/>
          </a:xfrm>
          <a:prstGeom prst="rect">
            <a:avLst/>
          </a:prstGeom>
          <a:noFill/>
        </p:spPr>
        <p:txBody>
          <a:bodyPr wrap="square" rtlCol="0">
            <a:spAutoFit/>
          </a:bodyPr>
          <a:lstStyle/>
          <a:p>
            <a:r>
              <a:rPr lang="el-GR" sz="3200" dirty="0">
                <a:latin typeface="+mn-lt"/>
              </a:rPr>
              <a:t>θ</a:t>
            </a:r>
            <a:endParaRPr lang="en-AU" sz="3200" dirty="0">
              <a:latin typeface="+mn-lt"/>
            </a:endParaRPr>
          </a:p>
        </p:txBody>
      </p:sp>
    </p:spTree>
    <p:extLst>
      <p:ext uri="{BB962C8B-B14F-4D97-AF65-F5344CB8AC3E}">
        <p14:creationId xmlns:p14="http://schemas.microsoft.com/office/powerpoint/2010/main" val="23449474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Single wave intensity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548" y="2965450"/>
            <a:ext cx="5057775" cy="37909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174" y="4176423"/>
            <a:ext cx="4918538" cy="33180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4200" y="1449837"/>
            <a:ext cx="4915364" cy="2669651"/>
          </a:xfrm>
          <a:prstGeom prst="rect">
            <a:avLst/>
          </a:prstGeom>
        </p:spPr>
      </p:pic>
      <p:sp>
        <p:nvSpPr>
          <p:cNvPr id="7" name="TextBox 6"/>
          <p:cNvSpPr txBox="1"/>
          <p:nvPr/>
        </p:nvSpPr>
        <p:spPr>
          <a:xfrm>
            <a:off x="1544174" y="4586511"/>
            <a:ext cx="3957374" cy="1815882"/>
          </a:xfrm>
          <a:prstGeom prst="rect">
            <a:avLst/>
          </a:prstGeom>
          <a:noFill/>
        </p:spPr>
        <p:txBody>
          <a:bodyPr wrap="square" rtlCol="0">
            <a:spAutoFit/>
          </a:bodyPr>
          <a:lstStyle/>
          <a:p>
            <a:r>
              <a:rPr lang="en-AU" sz="2800" dirty="0">
                <a:latin typeface="+mn-lt"/>
              </a:rPr>
              <a:t>The diffraction pattern, above, is taken with a laser and a narrow single slit. </a:t>
            </a:r>
            <a:endParaRPr lang="en-AU" sz="2800" dirty="0">
              <a:solidFill>
                <a:srgbClr val="FF0000"/>
              </a:solidFill>
              <a:latin typeface="+mn-lt"/>
            </a:endParaRPr>
          </a:p>
        </p:txBody>
      </p:sp>
    </p:spTree>
    <p:extLst>
      <p:ext uri="{BB962C8B-B14F-4D97-AF65-F5344CB8AC3E}">
        <p14:creationId xmlns:p14="http://schemas.microsoft.com/office/powerpoint/2010/main" val="390982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Pulse vs Continuous waves</a:t>
            </a:r>
          </a:p>
        </p:txBody>
      </p:sp>
      <p:sp>
        <p:nvSpPr>
          <p:cNvPr id="3" name="Content Placeholder 2"/>
          <p:cNvSpPr>
            <a:spLocks noGrp="1"/>
          </p:cNvSpPr>
          <p:nvPr>
            <p:ph idx="1"/>
          </p:nvPr>
        </p:nvSpPr>
        <p:spPr/>
        <p:txBody>
          <a:bodyPr/>
          <a:lstStyle/>
          <a:p>
            <a:r>
              <a:rPr lang="en-AU" sz="2800" dirty="0">
                <a:solidFill>
                  <a:srgbClr val="444444"/>
                </a:solidFill>
                <a:latin typeface="+mj-lt"/>
              </a:rPr>
              <a:t>When </a:t>
            </a:r>
            <a:r>
              <a:rPr lang="en-AU" sz="2800" u="sng" dirty="0">
                <a:solidFill>
                  <a:srgbClr val="444444"/>
                </a:solidFill>
                <a:latin typeface="+mj-lt"/>
              </a:rPr>
              <a:t>only one wavefront</a:t>
            </a:r>
            <a:r>
              <a:rPr lang="en-AU" sz="2800" dirty="0">
                <a:solidFill>
                  <a:srgbClr val="444444"/>
                </a:solidFill>
                <a:latin typeface="+mj-lt"/>
              </a:rPr>
              <a:t> is generated, it is called a </a:t>
            </a:r>
            <a:r>
              <a:rPr lang="en-AU" sz="2800" b="1" dirty="0">
                <a:solidFill>
                  <a:srgbClr val="64B131"/>
                </a:solidFill>
                <a:latin typeface="+mj-lt"/>
              </a:rPr>
              <a:t>pulse.</a:t>
            </a:r>
            <a:endParaRPr lang="en-AU" sz="2800" dirty="0">
              <a:solidFill>
                <a:srgbClr val="444444"/>
              </a:solidFill>
              <a:latin typeface="+mj-lt"/>
            </a:endParaRPr>
          </a:p>
          <a:p>
            <a:r>
              <a:rPr lang="en-AU" sz="2800" dirty="0">
                <a:solidFill>
                  <a:srgbClr val="444444"/>
                </a:solidFill>
                <a:latin typeface="+mj-lt"/>
              </a:rPr>
              <a:t>A </a:t>
            </a:r>
            <a:r>
              <a:rPr lang="en-AU" sz="2800" b="1" dirty="0">
                <a:solidFill>
                  <a:srgbClr val="0066CC"/>
                </a:solidFill>
                <a:latin typeface="+mj-lt"/>
              </a:rPr>
              <a:t>continuous wave</a:t>
            </a:r>
            <a:r>
              <a:rPr lang="en-AU" sz="2800" dirty="0">
                <a:solidFill>
                  <a:srgbClr val="444444"/>
                </a:solidFill>
                <a:latin typeface="+mj-lt"/>
              </a:rPr>
              <a:t> has wavefronts being continuously generated. The wave moves outwards at a constant speed in all directions. As the wavefronts get </a:t>
            </a:r>
            <a:r>
              <a:rPr lang="en-AU" sz="2800" u="sng" dirty="0">
                <a:solidFill>
                  <a:srgbClr val="444444"/>
                </a:solidFill>
                <a:latin typeface="+mj-lt"/>
              </a:rPr>
              <a:t>further away</a:t>
            </a:r>
            <a:r>
              <a:rPr lang="en-AU" sz="2800" dirty="0">
                <a:solidFill>
                  <a:srgbClr val="444444"/>
                </a:solidFill>
                <a:latin typeface="+mj-lt"/>
              </a:rPr>
              <a:t> from the wave source, their </a:t>
            </a:r>
            <a:r>
              <a:rPr lang="en-AU" sz="2800" b="1" dirty="0">
                <a:solidFill>
                  <a:srgbClr val="F30277"/>
                </a:solidFill>
                <a:latin typeface="+mj-lt"/>
              </a:rPr>
              <a:t>amplitude decreases</a:t>
            </a:r>
            <a:r>
              <a:rPr lang="en-AU" sz="2800" dirty="0">
                <a:solidFill>
                  <a:srgbClr val="444444"/>
                </a:solidFill>
                <a:latin typeface="+mj-lt"/>
              </a:rPr>
              <a:t> because they gradually lose energy to the environment.</a:t>
            </a:r>
          </a:p>
          <a:p>
            <a:endParaRPr lang="en-AU" dirty="0"/>
          </a:p>
        </p:txBody>
      </p:sp>
    </p:spTree>
    <p:extLst>
      <p:ext uri="{BB962C8B-B14F-4D97-AF65-F5344CB8AC3E}">
        <p14:creationId xmlns:p14="http://schemas.microsoft.com/office/powerpoint/2010/main" val="2258736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Double wave intensity</a:t>
            </a:r>
          </a:p>
        </p:txBody>
      </p:sp>
      <p:sp>
        <p:nvSpPr>
          <p:cNvPr id="3" name="Content Placeholder 2"/>
          <p:cNvSpPr>
            <a:spLocks noGrp="1"/>
          </p:cNvSpPr>
          <p:nvPr>
            <p:ph idx="1"/>
          </p:nvPr>
        </p:nvSpPr>
        <p:spPr/>
        <p:txBody>
          <a:bodyPr/>
          <a:lstStyle/>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328" y="3007324"/>
            <a:ext cx="4675479" cy="38151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955322"/>
            <a:ext cx="4442732" cy="2592288"/>
          </a:xfrm>
          <a:prstGeom prst="rect">
            <a:avLst/>
          </a:prstGeom>
          <a:solidFill>
            <a:schemeClr val="bg1"/>
          </a:solidFill>
        </p:spPr>
      </p:pic>
      <p:sp>
        <p:nvSpPr>
          <p:cNvPr id="6" name="TextBox 5"/>
          <p:cNvSpPr txBox="1"/>
          <p:nvPr/>
        </p:nvSpPr>
        <p:spPr>
          <a:xfrm>
            <a:off x="1130300" y="4322435"/>
            <a:ext cx="4863763" cy="1815882"/>
          </a:xfrm>
          <a:prstGeom prst="rect">
            <a:avLst/>
          </a:prstGeom>
          <a:noFill/>
        </p:spPr>
        <p:txBody>
          <a:bodyPr wrap="square" rtlCol="0">
            <a:spAutoFit/>
          </a:bodyPr>
          <a:lstStyle/>
          <a:p>
            <a:r>
              <a:rPr lang="en-AU" sz="2800" dirty="0">
                <a:latin typeface="+mn-lt"/>
              </a:rPr>
              <a:t>The diffraction pattern, produced more regions of high intensity within the same region compared to single slit.</a:t>
            </a:r>
            <a:endParaRPr lang="en-AU" sz="2800" dirty="0">
              <a:solidFill>
                <a:srgbClr val="FF0000"/>
              </a:solidFill>
              <a:latin typeface="+mn-lt"/>
            </a:endParaRPr>
          </a:p>
        </p:txBody>
      </p:sp>
    </p:spTree>
    <p:extLst>
      <p:ext uri="{BB962C8B-B14F-4D97-AF65-F5344CB8AC3E}">
        <p14:creationId xmlns:p14="http://schemas.microsoft.com/office/powerpoint/2010/main" val="2389275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4" name="Rectangle 3"/>
          <p:cNvSpPr/>
          <p:nvPr/>
        </p:nvSpPr>
        <p:spPr>
          <a:xfrm>
            <a:off x="158304" y="2145184"/>
            <a:ext cx="4743896" cy="3539430"/>
          </a:xfrm>
          <a:prstGeom prst="rect">
            <a:avLst/>
          </a:prstGeom>
          <a:solidFill>
            <a:schemeClr val="bg1"/>
          </a:solidFill>
        </p:spPr>
        <p:txBody>
          <a:bodyPr wrap="square">
            <a:spAutoFit/>
          </a:bodyPr>
          <a:lstStyle/>
          <a:p>
            <a:r>
              <a:rPr lang="en-AU" sz="2800" dirty="0">
                <a:latin typeface="+mn-lt"/>
              </a:rPr>
              <a:t>Effectively the Double Slit Intensity graph is the superposition of two Single Slit Intensity graphs set out of phase to one another.  Note here that the single and double slit intensity graphs are draw to be </a:t>
            </a:r>
            <a:r>
              <a:rPr lang="en-AU" sz="2800" u="sng" dirty="0">
                <a:latin typeface="+mn-lt"/>
              </a:rPr>
              <a:t>absolute</a:t>
            </a:r>
            <a:r>
              <a:rPr lang="en-AU" sz="2800" dirty="0">
                <a:latin typeface="+mn-lt"/>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7036" y="3185592"/>
            <a:ext cx="7134964" cy="3672408"/>
          </a:xfrm>
          <a:prstGeom prst="rect">
            <a:avLst/>
          </a:prstGeom>
        </p:spPr>
      </p:pic>
    </p:spTree>
    <p:extLst>
      <p:ext uri="{BB962C8B-B14F-4D97-AF65-F5344CB8AC3E}">
        <p14:creationId xmlns:p14="http://schemas.microsoft.com/office/powerpoint/2010/main" val="4190096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Path Difference</a:t>
            </a:r>
          </a:p>
        </p:txBody>
      </p:sp>
      <p:graphicFrame>
        <p:nvGraphicFramePr>
          <p:cNvPr id="4" name="Table 3"/>
          <p:cNvGraphicFramePr>
            <a:graphicFrameLocks noGrp="1"/>
          </p:cNvGraphicFramePr>
          <p:nvPr>
            <p:extLst>
              <p:ext uri="{D42A27DB-BD31-4B8C-83A1-F6EECF244321}">
                <p14:modId xmlns:p14="http://schemas.microsoft.com/office/powerpoint/2010/main" val="52249887"/>
              </p:ext>
            </p:extLst>
          </p:nvPr>
        </p:nvGraphicFramePr>
        <p:xfrm>
          <a:off x="1320800" y="1830502"/>
          <a:ext cx="9036496" cy="1798320"/>
        </p:xfrm>
        <a:graphic>
          <a:graphicData uri="http://schemas.openxmlformats.org/drawingml/2006/table">
            <a:tbl>
              <a:tblPr/>
              <a:tblGrid>
                <a:gridCol w="9036496">
                  <a:extLst>
                    <a:ext uri="{9D8B030D-6E8A-4147-A177-3AD203B41FA5}">
                      <a16:colId xmlns:a16="http://schemas.microsoft.com/office/drawing/2014/main" val="20000"/>
                    </a:ext>
                  </a:extLst>
                </a:gridCol>
              </a:tblGrid>
              <a:tr h="1148541">
                <a:tc>
                  <a:txBody>
                    <a:bodyPr/>
                    <a:lstStyle/>
                    <a:p>
                      <a:r>
                        <a:rPr lang="en-AU" sz="2800" i="0" u="none" dirty="0">
                          <a:effectLst/>
                          <a:latin typeface="+mn-lt"/>
                        </a:rPr>
                        <a:t>From the central bright point (O) to the first bright fringe is a wavelength. To find that wavelength. Use the formula;</a:t>
                      </a:r>
                    </a:p>
                    <a:p>
                      <a:r>
                        <a:rPr lang="en-AU" sz="2800" i="0" u="none" dirty="0">
                          <a:effectLst/>
                          <a:latin typeface="+mn-lt"/>
                        </a:rPr>
                        <a:t>                                               </a:t>
                      </a:r>
                      <a:r>
                        <a:rPr lang="en-AU" sz="2800" i="0" u="none" dirty="0" err="1">
                          <a:effectLst/>
                          <a:latin typeface="+mn-lt"/>
                        </a:rPr>
                        <a:t>Δx</a:t>
                      </a:r>
                      <a:r>
                        <a:rPr lang="en-AU" sz="2800" i="0" u="none" dirty="0">
                          <a:effectLst/>
                          <a:latin typeface="+mn-lt"/>
                        </a:rPr>
                        <a:t>  =  </a:t>
                      </a:r>
                      <a:r>
                        <a:rPr lang="en-AU" sz="2800" i="0" u="sng" dirty="0">
                          <a:effectLst/>
                          <a:latin typeface="+mn-lt"/>
                        </a:rPr>
                        <a:t>  </a:t>
                      </a:r>
                      <a:r>
                        <a:rPr lang="el-GR" sz="2800" i="0" u="sng" dirty="0">
                          <a:effectLst/>
                          <a:latin typeface="+mn-lt"/>
                        </a:rPr>
                        <a:t>λ</a:t>
                      </a:r>
                      <a:r>
                        <a:rPr lang="en-AU" sz="2800" i="0" u="sng" dirty="0">
                          <a:effectLst/>
                          <a:latin typeface="+mn-lt"/>
                        </a:rPr>
                        <a:t> L  </a:t>
                      </a:r>
                      <a:r>
                        <a:rPr lang="en-AU" sz="2800" i="0" u="sng" dirty="0">
                          <a:solidFill>
                            <a:schemeClr val="accent5">
                              <a:lumMod val="40000"/>
                              <a:lumOff val="60000"/>
                            </a:schemeClr>
                          </a:solidFill>
                          <a:effectLst/>
                          <a:latin typeface="+mn-lt"/>
                        </a:rPr>
                        <a:t>.</a:t>
                      </a:r>
                    </a:p>
                    <a:p>
                      <a:r>
                        <a:rPr lang="en-AU" sz="2800" i="0" u="none" dirty="0">
                          <a:effectLst/>
                          <a:latin typeface="+mn-lt"/>
                        </a:rPr>
                        <a:t>                                                             d</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4924" y="3839362"/>
            <a:ext cx="5052653" cy="2701240"/>
          </a:xfrm>
          <a:prstGeom prst="rect">
            <a:avLst/>
          </a:prstGeom>
        </p:spPr>
      </p:pic>
    </p:spTree>
    <p:extLst>
      <p:ext uri="{BB962C8B-B14F-4D97-AF65-F5344CB8AC3E}">
        <p14:creationId xmlns:p14="http://schemas.microsoft.com/office/powerpoint/2010/main" val="2968222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72985636"/>
              </p:ext>
            </p:extLst>
          </p:nvPr>
        </p:nvGraphicFramePr>
        <p:xfrm>
          <a:off x="1409700" y="1836068"/>
          <a:ext cx="9036496" cy="1188720"/>
        </p:xfrm>
        <a:graphic>
          <a:graphicData uri="http://schemas.openxmlformats.org/drawingml/2006/table">
            <a:tbl>
              <a:tblPr/>
              <a:tblGrid>
                <a:gridCol w="9036496">
                  <a:extLst>
                    <a:ext uri="{9D8B030D-6E8A-4147-A177-3AD203B41FA5}">
                      <a16:colId xmlns:a16="http://schemas.microsoft.com/office/drawing/2014/main" val="20000"/>
                    </a:ext>
                  </a:extLst>
                </a:gridCol>
              </a:tblGrid>
              <a:tr h="1148541">
                <a:tc>
                  <a:txBody>
                    <a:bodyPr/>
                    <a:lstStyle/>
                    <a:p>
                      <a:r>
                        <a:rPr lang="en-AU" sz="3600" i="0" u="none" baseline="0" dirty="0">
                          <a:effectLst/>
                          <a:latin typeface="+mn-lt"/>
                        </a:rPr>
                        <a:t>                             </a:t>
                      </a:r>
                      <a:r>
                        <a:rPr lang="en-AU" sz="3600" i="0" u="none" dirty="0" err="1">
                          <a:effectLst/>
                          <a:latin typeface="+mn-lt"/>
                        </a:rPr>
                        <a:t>Δx</a:t>
                      </a:r>
                      <a:r>
                        <a:rPr lang="en-AU" sz="3600" i="0" u="none" dirty="0">
                          <a:effectLst/>
                          <a:latin typeface="+mn-lt"/>
                        </a:rPr>
                        <a:t>  =  </a:t>
                      </a:r>
                      <a:r>
                        <a:rPr lang="en-AU" sz="3600" i="0" u="sng" dirty="0">
                          <a:effectLst/>
                          <a:latin typeface="+mn-lt"/>
                        </a:rPr>
                        <a:t>  </a:t>
                      </a:r>
                      <a:r>
                        <a:rPr lang="el-GR" sz="3600" i="0" u="sng" dirty="0">
                          <a:effectLst/>
                          <a:latin typeface="+mn-lt"/>
                        </a:rPr>
                        <a:t>λ</a:t>
                      </a:r>
                      <a:r>
                        <a:rPr lang="en-AU" sz="3600" i="0" u="sng" dirty="0">
                          <a:effectLst/>
                          <a:latin typeface="+mn-lt"/>
                        </a:rPr>
                        <a:t> L  </a:t>
                      </a:r>
                      <a:r>
                        <a:rPr lang="en-AU" sz="3600" i="0" u="sng" dirty="0">
                          <a:solidFill>
                            <a:schemeClr val="accent5">
                              <a:lumMod val="40000"/>
                              <a:lumOff val="60000"/>
                            </a:schemeClr>
                          </a:solidFill>
                          <a:effectLst/>
                          <a:latin typeface="+mn-lt"/>
                        </a:rPr>
                        <a:t>.</a:t>
                      </a:r>
                    </a:p>
                    <a:p>
                      <a:r>
                        <a:rPr lang="en-AU" sz="3600" i="0" u="none" dirty="0">
                          <a:effectLst/>
                          <a:latin typeface="+mn-lt"/>
                        </a:rPr>
                        <a:t>                                           d</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0000"/>
                  </a:ext>
                </a:extLst>
              </a:tr>
            </a:tbl>
          </a:graphicData>
        </a:graphic>
      </p:graphicFrame>
      <p:sp>
        <p:nvSpPr>
          <p:cNvPr id="5" name="TextBox 4"/>
          <p:cNvSpPr txBox="1"/>
          <p:nvPr/>
        </p:nvSpPr>
        <p:spPr>
          <a:xfrm>
            <a:off x="2021260" y="3060204"/>
            <a:ext cx="8075240" cy="3046988"/>
          </a:xfrm>
          <a:prstGeom prst="rect">
            <a:avLst/>
          </a:prstGeom>
          <a:solidFill>
            <a:schemeClr val="accent6">
              <a:lumMod val="60000"/>
              <a:lumOff val="40000"/>
            </a:schemeClr>
          </a:solidFill>
        </p:spPr>
        <p:txBody>
          <a:bodyPr wrap="square" rtlCol="0">
            <a:spAutoFit/>
          </a:bodyPr>
          <a:lstStyle/>
          <a:p>
            <a:r>
              <a:rPr lang="en-AU" sz="3200" dirty="0">
                <a:latin typeface="+mn-lt"/>
              </a:rPr>
              <a:t>d – the distance between the slits (m)</a:t>
            </a:r>
          </a:p>
          <a:p>
            <a:r>
              <a:rPr lang="en-AU" sz="3200" dirty="0">
                <a:latin typeface="+mn-lt"/>
              </a:rPr>
              <a:t>λ – wavelength (m)</a:t>
            </a:r>
          </a:p>
          <a:p>
            <a:r>
              <a:rPr lang="en-AU" sz="3200" dirty="0">
                <a:latin typeface="+mn-lt"/>
              </a:rPr>
              <a:t>L – length between slits and screen (m)</a:t>
            </a:r>
          </a:p>
          <a:p>
            <a:pPr marL="812800" indent="-812800"/>
            <a:r>
              <a:rPr lang="en-AU" sz="3200" dirty="0" err="1">
                <a:latin typeface="+mn-lt"/>
              </a:rPr>
              <a:t>Δx</a:t>
            </a:r>
            <a:r>
              <a:rPr lang="en-AU" sz="3200" dirty="0">
                <a:latin typeface="+mn-lt"/>
              </a:rPr>
              <a:t> – distance between point “O” and the first fringe (m) or the distance between the two bright fringes or dark fringes (m).</a:t>
            </a:r>
          </a:p>
        </p:txBody>
      </p:sp>
    </p:spTree>
    <p:extLst>
      <p:ext uri="{BB962C8B-B14F-4D97-AF65-F5344CB8AC3E}">
        <p14:creationId xmlns:p14="http://schemas.microsoft.com/office/powerpoint/2010/main" val="16325657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578069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Wave Characteristics</a:t>
            </a:r>
          </a:p>
        </p:txBody>
      </p:sp>
      <p:sp>
        <p:nvSpPr>
          <p:cNvPr id="3" name="Content Placeholder 2"/>
          <p:cNvSpPr>
            <a:spLocks noGrp="1"/>
          </p:cNvSpPr>
          <p:nvPr>
            <p:ph idx="1"/>
          </p:nvPr>
        </p:nvSpPr>
        <p:spPr>
          <a:xfrm>
            <a:off x="581192" y="2180497"/>
            <a:ext cx="11029615" cy="2150204"/>
          </a:xfrm>
        </p:spPr>
        <p:txBody>
          <a:bodyPr/>
          <a:lstStyle/>
          <a:p>
            <a:r>
              <a:rPr lang="en-AU" sz="2400" dirty="0">
                <a:solidFill>
                  <a:srgbClr val="444444"/>
                </a:solidFill>
                <a:latin typeface="+mj-lt"/>
              </a:rPr>
              <a:t>The </a:t>
            </a:r>
            <a:r>
              <a:rPr lang="en-AU" sz="2400" b="1" dirty="0">
                <a:solidFill>
                  <a:srgbClr val="00B6EE"/>
                </a:solidFill>
                <a:latin typeface="+mj-lt"/>
              </a:rPr>
              <a:t>amplitude</a:t>
            </a:r>
            <a:r>
              <a:rPr lang="en-AU" sz="2400" dirty="0">
                <a:solidFill>
                  <a:srgbClr val="444444"/>
                </a:solidFill>
                <a:latin typeface="+mj-lt"/>
              </a:rPr>
              <a:t> of a wave is the </a:t>
            </a:r>
            <a:r>
              <a:rPr lang="en-AU" sz="2400" b="1" u="sng" dirty="0">
                <a:solidFill>
                  <a:srgbClr val="444444"/>
                </a:solidFill>
                <a:latin typeface="+mj-lt"/>
              </a:rPr>
              <a:t>maximum</a:t>
            </a:r>
            <a:r>
              <a:rPr lang="en-AU" sz="2400" b="1" dirty="0">
                <a:solidFill>
                  <a:srgbClr val="444444"/>
                </a:solidFill>
                <a:latin typeface="+mj-lt"/>
              </a:rPr>
              <a:t> displacement</a:t>
            </a:r>
            <a:r>
              <a:rPr lang="en-AU" sz="2400" dirty="0">
                <a:solidFill>
                  <a:srgbClr val="444444"/>
                </a:solidFill>
                <a:latin typeface="+mj-lt"/>
              </a:rPr>
              <a:t> of a particle from the mean position. It has the symbol </a:t>
            </a:r>
            <a:r>
              <a:rPr lang="en-AU" sz="2400" b="1" dirty="0">
                <a:solidFill>
                  <a:srgbClr val="444444"/>
                </a:solidFill>
                <a:latin typeface="+mj-lt"/>
              </a:rPr>
              <a:t>A</a:t>
            </a:r>
            <a:r>
              <a:rPr lang="en-AU" sz="2400" dirty="0">
                <a:solidFill>
                  <a:srgbClr val="444444"/>
                </a:solidFill>
                <a:latin typeface="+mj-lt"/>
              </a:rPr>
              <a:t> and SI units of </a:t>
            </a:r>
            <a:r>
              <a:rPr lang="en-AU" sz="2400" u="sng" dirty="0">
                <a:solidFill>
                  <a:srgbClr val="444444"/>
                </a:solidFill>
                <a:latin typeface="+mj-lt"/>
              </a:rPr>
              <a:t>metres</a:t>
            </a:r>
            <a:r>
              <a:rPr lang="en-AU" sz="2400" dirty="0">
                <a:solidFill>
                  <a:srgbClr val="444444"/>
                </a:solidFill>
                <a:latin typeface="+mj-lt"/>
              </a:rPr>
              <a:t> (m).</a:t>
            </a:r>
          </a:p>
          <a:p>
            <a:r>
              <a:rPr lang="en-AU" sz="2400" b="1" dirty="0">
                <a:solidFill>
                  <a:srgbClr val="64B131"/>
                </a:solidFill>
                <a:latin typeface="+mj-lt"/>
              </a:rPr>
              <a:t>Wavelength</a:t>
            </a:r>
            <a:r>
              <a:rPr lang="en-AU" sz="2400" dirty="0">
                <a:solidFill>
                  <a:srgbClr val="444444"/>
                </a:solidFill>
                <a:latin typeface="+mj-lt"/>
              </a:rPr>
              <a:t> is the </a:t>
            </a:r>
            <a:r>
              <a:rPr lang="en-AU" sz="2400" u="sng" dirty="0">
                <a:solidFill>
                  <a:srgbClr val="444444"/>
                </a:solidFill>
                <a:latin typeface="+mj-lt"/>
              </a:rPr>
              <a:t>distance</a:t>
            </a:r>
            <a:r>
              <a:rPr lang="en-AU" sz="2400" dirty="0">
                <a:solidFill>
                  <a:srgbClr val="444444"/>
                </a:solidFill>
                <a:latin typeface="+mj-lt"/>
              </a:rPr>
              <a:t> between two successive </a:t>
            </a:r>
            <a:r>
              <a:rPr lang="en-AU" sz="2400" u="sng" dirty="0">
                <a:solidFill>
                  <a:srgbClr val="444444"/>
                </a:solidFill>
                <a:latin typeface="+mj-lt"/>
              </a:rPr>
              <a:t>crests</a:t>
            </a:r>
            <a:r>
              <a:rPr lang="en-AU" sz="2400" dirty="0">
                <a:solidFill>
                  <a:srgbClr val="444444"/>
                </a:solidFill>
                <a:latin typeface="+mj-lt"/>
              </a:rPr>
              <a:t>. It has symbol </a:t>
            </a:r>
            <a:r>
              <a:rPr lang="en-AU" sz="2400" i="1" dirty="0">
                <a:solidFill>
                  <a:srgbClr val="444444"/>
                </a:solidFill>
                <a:latin typeface="+mj-lt"/>
              </a:rPr>
              <a:t>λ</a:t>
            </a:r>
            <a:r>
              <a:rPr lang="en-AU" sz="2400" dirty="0">
                <a:solidFill>
                  <a:srgbClr val="444444"/>
                </a:solidFill>
                <a:latin typeface="+mj-lt"/>
              </a:rPr>
              <a:t> (</a:t>
            </a:r>
            <a:r>
              <a:rPr lang="en-AU" sz="2400" b="1" dirty="0">
                <a:solidFill>
                  <a:srgbClr val="444444"/>
                </a:solidFill>
                <a:latin typeface="+mj-lt"/>
              </a:rPr>
              <a:t>lambda</a:t>
            </a:r>
            <a:r>
              <a:rPr lang="en-AU" sz="2400" dirty="0">
                <a:solidFill>
                  <a:srgbClr val="444444"/>
                </a:solidFill>
                <a:latin typeface="+mj-lt"/>
              </a:rPr>
              <a:t>), and is also measured in </a:t>
            </a:r>
            <a:r>
              <a:rPr lang="en-AU" sz="2400" u="sng" dirty="0">
                <a:solidFill>
                  <a:srgbClr val="444444"/>
                </a:solidFill>
                <a:latin typeface="+mj-lt"/>
              </a:rPr>
              <a:t>metres</a:t>
            </a:r>
            <a:r>
              <a:rPr lang="en-AU" sz="2400" dirty="0">
                <a:solidFill>
                  <a:srgbClr val="444444"/>
                </a:solidFill>
                <a:latin typeface="+mj-lt"/>
              </a:rPr>
              <a:t> (m).</a:t>
            </a:r>
          </a:p>
          <a:p>
            <a:endParaRPr lang="en-AU" dirty="0"/>
          </a:p>
        </p:txBody>
      </p:sp>
      <p:pic>
        <p:nvPicPr>
          <p:cNvPr id="3074" name="Picture 2" descr="https://www.educationperfect.com/Images/Content/Geography/1394071196526-11223746-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4" y="3911600"/>
            <a:ext cx="6588125" cy="284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920960"/>
      </p:ext>
    </p:extLst>
  </p:cSld>
  <p:clrMapOvr>
    <a:masterClrMapping/>
  </p:clrMapOvr>
</p:sld>
</file>

<file path=ppt/theme/theme1.xml><?xml version="1.0" encoding="utf-8"?>
<a:theme xmlns:a="http://schemas.openxmlformats.org/drawingml/2006/main" name="Dividen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TotalTime>538</TotalTime>
  <Words>3566</Words>
  <Application>Microsoft Office PowerPoint</Application>
  <PresentationFormat>Widescreen</PresentationFormat>
  <Paragraphs>321</Paragraphs>
  <Slides>84</Slides>
  <Notes>0</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Arial Narrow</vt:lpstr>
      <vt:lpstr>Cambria Math</vt:lpstr>
      <vt:lpstr>Gill Sans MT</vt:lpstr>
      <vt:lpstr>KaTeX_Main</vt:lpstr>
      <vt:lpstr>Times New Roman</vt:lpstr>
      <vt:lpstr>Wingdings 2</vt:lpstr>
      <vt:lpstr>Dividend</vt:lpstr>
      <vt:lpstr>Waves</vt:lpstr>
      <vt:lpstr>Introduction to waves</vt:lpstr>
      <vt:lpstr>Learning Intentions</vt:lpstr>
      <vt:lpstr>Mechanical Waves</vt:lpstr>
      <vt:lpstr>Through a medium</vt:lpstr>
      <vt:lpstr>Longitudinal and transverse waves</vt:lpstr>
      <vt:lpstr>Wavefronts</vt:lpstr>
      <vt:lpstr>Pulse vs Continuous waves</vt:lpstr>
      <vt:lpstr>Wave Characteristics</vt:lpstr>
      <vt:lpstr>PowerPoint Presentation</vt:lpstr>
      <vt:lpstr>Formulae and wave characteristics</vt:lpstr>
      <vt:lpstr>Wave Behaviours</vt:lpstr>
      <vt:lpstr>Learning Intentions</vt:lpstr>
      <vt:lpstr>Sound Waves</vt:lpstr>
      <vt:lpstr>Reflection</vt:lpstr>
      <vt:lpstr>Reflection of Sound</vt:lpstr>
      <vt:lpstr>Doppler’s effect</vt:lpstr>
      <vt:lpstr>Speed of Sound</vt:lpstr>
      <vt:lpstr>Speed of sound and phases of matter</vt:lpstr>
      <vt:lpstr>Density of the medium</vt:lpstr>
      <vt:lpstr>Diffraction of sound waves</vt:lpstr>
      <vt:lpstr>Refraction of sound</vt:lpstr>
      <vt:lpstr>Waves &amp; Mediums</vt:lpstr>
      <vt:lpstr>Learning Intentions</vt:lpstr>
      <vt:lpstr>More than One wave</vt:lpstr>
      <vt:lpstr>Superposition</vt:lpstr>
      <vt:lpstr>Calculating resultant wave</vt:lpstr>
      <vt:lpstr>interference</vt:lpstr>
      <vt:lpstr>Constructive interference</vt:lpstr>
      <vt:lpstr>Destructive interference</vt:lpstr>
      <vt:lpstr>Standing wave</vt:lpstr>
      <vt:lpstr>NOdes</vt:lpstr>
      <vt:lpstr>Antinodes</vt:lpstr>
      <vt:lpstr>Standing waves in open pipes</vt:lpstr>
      <vt:lpstr>Standing waves in closed pipes</vt:lpstr>
      <vt:lpstr>       Closed      Open</vt:lpstr>
      <vt:lpstr>Earthquakes</vt:lpstr>
      <vt:lpstr>Focus and Epicentre</vt:lpstr>
      <vt:lpstr>Seismic waves</vt:lpstr>
      <vt:lpstr>Speed of P &amp; S -waves</vt:lpstr>
      <vt:lpstr>Ultrasound</vt:lpstr>
      <vt:lpstr>Wave properties</vt:lpstr>
      <vt:lpstr>Learning Intentions</vt:lpstr>
      <vt:lpstr>Standing Harmonics</vt:lpstr>
      <vt:lpstr>PowerPoint Presentation</vt:lpstr>
      <vt:lpstr>Measuring Sound</vt:lpstr>
      <vt:lpstr>Loudness</vt:lpstr>
      <vt:lpstr>Pitch</vt:lpstr>
      <vt:lpstr>Introduction to light</vt:lpstr>
      <vt:lpstr>Learning Intentions</vt:lpstr>
      <vt:lpstr>Nature of Light</vt:lpstr>
      <vt:lpstr>What is Light?</vt:lpstr>
      <vt:lpstr>Ray model</vt:lpstr>
      <vt:lpstr>Wave Model</vt:lpstr>
      <vt:lpstr>Photon model</vt:lpstr>
      <vt:lpstr>Family of Electromagnetic radiation</vt:lpstr>
      <vt:lpstr>Light- Part of the electromagnetic radiation</vt:lpstr>
      <vt:lpstr>Particle-like properties</vt:lpstr>
      <vt:lpstr>Wave-Like Properties</vt:lpstr>
      <vt:lpstr>Speed of light in different mediums</vt:lpstr>
      <vt:lpstr>Wave Behaviours</vt:lpstr>
      <vt:lpstr>Learning Intentions</vt:lpstr>
      <vt:lpstr>Reflection</vt:lpstr>
      <vt:lpstr>The Reflected image</vt:lpstr>
      <vt:lpstr>Refraction</vt:lpstr>
      <vt:lpstr>Refraction defined</vt:lpstr>
      <vt:lpstr>Laws of refraction</vt:lpstr>
      <vt:lpstr>Snell’s law</vt:lpstr>
      <vt:lpstr>Refractive index</vt:lpstr>
      <vt:lpstr>Total internal refraction</vt:lpstr>
      <vt:lpstr>Dispersion</vt:lpstr>
      <vt:lpstr>Lenses</vt:lpstr>
      <vt:lpstr>mirror</vt:lpstr>
      <vt:lpstr>Ray diagrams</vt:lpstr>
      <vt:lpstr>Images in a convex lens</vt:lpstr>
      <vt:lpstr>Thin Lens Equation</vt:lpstr>
      <vt:lpstr>Diffraction defined</vt:lpstr>
      <vt:lpstr>Diffraction angle</vt:lpstr>
      <vt:lpstr>Single wave intensity</vt:lpstr>
      <vt:lpstr>Double wave intensity</vt:lpstr>
      <vt:lpstr>PowerPoint Presentation</vt:lpstr>
      <vt:lpstr>Path Difference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Waves</dc:title>
  <dc:creator>Joseph D'cruz</dc:creator>
  <cp:lastModifiedBy>JUAN D'cruz</cp:lastModifiedBy>
  <cp:revision>28</cp:revision>
  <dcterms:created xsi:type="dcterms:W3CDTF">2019-12-24T06:20:26Z</dcterms:created>
  <dcterms:modified xsi:type="dcterms:W3CDTF">2024-05-30T08:10:51Z</dcterms:modified>
</cp:coreProperties>
</file>